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8288000" cy="10287000"/>
  <p:notesSz cx="6858000" cy="9144000"/>
  <p:embeddedFontLst>
    <p:embeddedFont>
      <p:font typeface="Barlow" panose="00000500000000000000" pitchFamily="2" charset="0"/>
      <p:regular r:id="rId29"/>
    </p:embeddedFont>
    <p:embeddedFont>
      <p:font typeface="Barlow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741" autoAdjust="0"/>
  </p:normalViewPr>
  <p:slideViewPr>
    <p:cSldViewPr>
      <p:cViewPr varScale="1">
        <p:scale>
          <a:sx n="44" d="100"/>
          <a:sy n="44" d="100"/>
        </p:scale>
        <p:origin x="6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 R" userId="1fbaf3b138f282d6" providerId="LiveId" clId="{96EB782C-284A-4B9C-A2D8-984C586A8E20}"/>
    <pc:docChg chg="modSld">
      <pc:chgData name="Ak R" userId="1fbaf3b138f282d6" providerId="LiveId" clId="{96EB782C-284A-4B9C-A2D8-984C586A8E20}" dt="2024-06-02T05:46:11.547" v="1" actId="14100"/>
      <pc:docMkLst>
        <pc:docMk/>
      </pc:docMkLst>
      <pc:sldChg chg="modSp mod">
        <pc:chgData name="Ak R" userId="1fbaf3b138f282d6" providerId="LiveId" clId="{96EB782C-284A-4B9C-A2D8-984C586A8E20}" dt="2024-06-02T05:46:02.206" v="0" actId="1038"/>
        <pc:sldMkLst>
          <pc:docMk/>
          <pc:sldMk cId="0" sldId="257"/>
        </pc:sldMkLst>
        <pc:grpChg chg="mod">
          <ac:chgData name="Ak R" userId="1fbaf3b138f282d6" providerId="LiveId" clId="{96EB782C-284A-4B9C-A2D8-984C586A8E20}" dt="2024-06-02T05:46:02.206" v="0" actId="1038"/>
          <ac:grpSpMkLst>
            <pc:docMk/>
            <pc:sldMk cId="0" sldId="257"/>
            <ac:grpSpMk id="3" creationId="{00000000-0000-0000-0000-000000000000}"/>
          </ac:grpSpMkLst>
        </pc:grpChg>
      </pc:sldChg>
      <pc:sldChg chg="modSp mod">
        <pc:chgData name="Ak R" userId="1fbaf3b138f282d6" providerId="LiveId" clId="{96EB782C-284A-4B9C-A2D8-984C586A8E20}" dt="2024-06-02T05:46:11.547" v="1" actId="14100"/>
        <pc:sldMkLst>
          <pc:docMk/>
          <pc:sldMk cId="0" sldId="258"/>
        </pc:sldMkLst>
        <pc:grpChg chg="mod">
          <ac:chgData name="Ak R" userId="1fbaf3b138f282d6" providerId="LiveId" clId="{96EB782C-284A-4B9C-A2D8-984C586A8E20}" dt="2024-06-02T05:46:11.547" v="1" actId="14100"/>
          <ac:grpSpMkLst>
            <pc:docMk/>
            <pc:sldMk cId="0" sldId="258"/>
            <ac:grpSpMk id="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Freeform 5" descr="preencoded.png"/>
          <p:cNvSpPr/>
          <p:nvPr/>
        </p:nvSpPr>
        <p:spPr>
          <a:xfrm>
            <a:off x="0" y="0"/>
            <a:ext cx="18288000" cy="3471862"/>
          </a:xfrm>
          <a:custGeom>
            <a:avLst/>
            <a:gdLst/>
            <a:ahLst/>
            <a:cxnLst/>
            <a:rect l="l" t="t" r="r" b="b"/>
            <a:pathLst>
              <a:path w="18288000" h="3471862">
                <a:moveTo>
                  <a:pt x="0" y="0"/>
                </a:moveTo>
                <a:lnTo>
                  <a:pt x="18288000" y="0"/>
                </a:lnTo>
                <a:lnTo>
                  <a:pt x="18288000" y="3471862"/>
                </a:lnTo>
                <a:lnTo>
                  <a:pt x="0" y="3471862"/>
                </a:lnTo>
                <a:lnTo>
                  <a:pt x="0" y="0"/>
                </a:lnTo>
                <a:close/>
              </a:path>
            </a:pathLst>
          </a:custGeom>
          <a:blipFill>
            <a:blip r:embed="rId4"/>
            <a:stretch>
              <a:fillRect t="-68" b="-68"/>
            </a:stretch>
          </a:blipFill>
        </p:spPr>
      </p:sp>
      <p:sp>
        <p:nvSpPr>
          <p:cNvPr id="6" name="TextBox 6"/>
          <p:cNvSpPr txBox="1"/>
          <p:nvPr/>
        </p:nvSpPr>
        <p:spPr>
          <a:xfrm>
            <a:off x="3371910" y="5401597"/>
            <a:ext cx="11544181" cy="2066270"/>
          </a:xfrm>
          <a:prstGeom prst="rect">
            <a:avLst/>
          </a:prstGeom>
        </p:spPr>
        <p:txBody>
          <a:bodyPr lIns="0" tIns="0" rIns="0" bIns="0" rtlCol="0" anchor="t">
            <a:spAutoFit/>
          </a:bodyPr>
          <a:lstStyle/>
          <a:p>
            <a:pPr algn="ctr">
              <a:lnSpc>
                <a:spcPts val="8383"/>
              </a:lnSpc>
            </a:pPr>
            <a:r>
              <a:rPr lang="en-US" sz="6706">
                <a:solidFill>
                  <a:srgbClr val="FFFFFF"/>
                </a:solidFill>
                <a:latin typeface="Barlow Bold"/>
              </a:rPr>
              <a:t>Finlatics Data Science Experience Program</a:t>
            </a:r>
          </a:p>
        </p:txBody>
      </p:sp>
      <p:sp>
        <p:nvSpPr>
          <p:cNvPr id="7" name="TextBox 7"/>
          <p:cNvSpPr txBox="1"/>
          <p:nvPr/>
        </p:nvSpPr>
        <p:spPr>
          <a:xfrm>
            <a:off x="3371910" y="7890153"/>
            <a:ext cx="11544181" cy="438538"/>
          </a:xfrm>
          <a:prstGeom prst="rect">
            <a:avLst/>
          </a:prstGeom>
        </p:spPr>
        <p:txBody>
          <a:bodyPr lIns="0" tIns="0" rIns="0" bIns="0" rtlCol="0" anchor="t">
            <a:spAutoFit/>
          </a:bodyPr>
          <a:lstStyle/>
          <a:p>
            <a:pPr algn="ctr">
              <a:lnSpc>
                <a:spcPts val="3498"/>
              </a:lnSpc>
            </a:pPr>
            <a:r>
              <a:rPr lang="en-US" sz="2187">
                <a:solidFill>
                  <a:srgbClr val="E5E0DF"/>
                </a:solidFill>
                <a:latin typeface="Barlow"/>
              </a:rPr>
              <a:t>Unleash the power of insights: A captivating presentation crafted by Akshay 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3371910" y="1985249"/>
            <a:ext cx="8334702" cy="1001702"/>
          </a:xfrm>
          <a:prstGeom prst="rect">
            <a:avLst/>
          </a:prstGeom>
        </p:spPr>
        <p:txBody>
          <a:bodyPr lIns="0" tIns="0" rIns="0" bIns="0" rtlCol="0" anchor="t">
            <a:spAutoFit/>
          </a:bodyPr>
          <a:lstStyle/>
          <a:p>
            <a:pPr algn="l">
              <a:lnSpc>
                <a:spcPts val="8383"/>
              </a:lnSpc>
            </a:pPr>
            <a:r>
              <a:rPr lang="en-US" sz="6706">
                <a:solidFill>
                  <a:srgbClr val="FFFFFF"/>
                </a:solidFill>
                <a:latin typeface="Barlow Bold"/>
              </a:rPr>
              <a:t>Question 4</a:t>
            </a:r>
          </a:p>
        </p:txBody>
      </p:sp>
      <p:sp>
        <p:nvSpPr>
          <p:cNvPr id="6" name="TextBox 6"/>
          <p:cNvSpPr txBox="1"/>
          <p:nvPr/>
        </p:nvSpPr>
        <p:spPr>
          <a:xfrm>
            <a:off x="3371910" y="3548092"/>
            <a:ext cx="11544181" cy="882789"/>
          </a:xfrm>
          <a:prstGeom prst="rect">
            <a:avLst/>
          </a:prstGeom>
        </p:spPr>
        <p:txBody>
          <a:bodyPr lIns="0" tIns="0" rIns="0" bIns="0" rtlCol="0" anchor="t">
            <a:spAutoFit/>
          </a:bodyPr>
          <a:lstStyle/>
          <a:p>
            <a:pPr algn="l">
              <a:lnSpc>
                <a:spcPts val="3498"/>
              </a:lnSpc>
            </a:pPr>
            <a:r>
              <a:rPr lang="en-US" sz="2187">
                <a:solidFill>
                  <a:srgbClr val="E5E0DF"/>
                </a:solidFill>
                <a:latin typeface="Barlow Bold"/>
              </a:rPr>
              <a:t>Question:</a:t>
            </a:r>
            <a:r>
              <a:rPr lang="en-US" sz="2187">
                <a:solidFill>
                  <a:srgbClr val="E5E0DF"/>
                </a:solidFill>
                <a:latin typeface="Barlow"/>
              </a:rPr>
              <a:t> Is there a correlation between the cost of serving ads and the revenue generated from clicks?</a:t>
            </a:r>
          </a:p>
        </p:txBody>
      </p:sp>
      <p:sp>
        <p:nvSpPr>
          <p:cNvPr id="7" name="TextBox 7"/>
          <p:cNvSpPr txBox="1"/>
          <p:nvPr/>
        </p:nvSpPr>
        <p:spPr>
          <a:xfrm>
            <a:off x="3816161" y="4748986"/>
            <a:ext cx="11099929" cy="1327041"/>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Positive correlation:</a:t>
            </a:r>
            <a:r>
              <a:rPr lang="en-US" sz="2187">
                <a:solidFill>
                  <a:srgbClr val="E5E0DF"/>
                </a:solidFill>
                <a:latin typeface="Barlow"/>
              </a:rPr>
              <a:t> The positive sign indicates a positive correlation between the two variables. This means that as the value of one variable increases, the value of the other variable also tends to increase.</a:t>
            </a:r>
          </a:p>
        </p:txBody>
      </p:sp>
      <p:sp>
        <p:nvSpPr>
          <p:cNvPr id="8" name="TextBox 8"/>
          <p:cNvSpPr txBox="1"/>
          <p:nvPr/>
        </p:nvSpPr>
        <p:spPr>
          <a:xfrm>
            <a:off x="3816161" y="6192767"/>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Strength of the correlation:</a:t>
            </a:r>
            <a:r>
              <a:rPr lang="en-US" sz="2187">
                <a:solidFill>
                  <a:srgbClr val="E5E0DF"/>
                </a:solidFill>
                <a:latin typeface="Barlow"/>
              </a:rPr>
              <a:t> The value, 0.76, is relatively high on the scale of -1 to 1, which suggests a moderately strong positive correlation.</a:t>
            </a:r>
          </a:p>
        </p:txBody>
      </p:sp>
      <p:sp>
        <p:nvSpPr>
          <p:cNvPr id="9" name="Freeform 9" descr="preencoded.png"/>
          <p:cNvSpPr/>
          <p:nvPr/>
        </p:nvSpPr>
        <p:spPr>
          <a:xfrm>
            <a:off x="3280470" y="7433667"/>
            <a:ext cx="3801666" cy="885230"/>
          </a:xfrm>
          <a:custGeom>
            <a:avLst/>
            <a:gdLst/>
            <a:ahLst/>
            <a:cxnLst/>
            <a:rect l="l" t="t" r="r" b="b"/>
            <a:pathLst>
              <a:path w="3801666" h="885230">
                <a:moveTo>
                  <a:pt x="0" y="0"/>
                </a:moveTo>
                <a:lnTo>
                  <a:pt x="3801666" y="0"/>
                </a:lnTo>
                <a:lnTo>
                  <a:pt x="3801666" y="885230"/>
                </a:lnTo>
                <a:lnTo>
                  <a:pt x="0" y="885230"/>
                </a:lnTo>
                <a:lnTo>
                  <a:pt x="0" y="0"/>
                </a:lnTo>
                <a:close/>
              </a:path>
            </a:pathLst>
          </a:custGeom>
          <a:blipFill>
            <a:blip r:embed="rId4"/>
            <a:stretch>
              <a:fillRect t="-49" b="-4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3371910" y="2237661"/>
            <a:ext cx="5989320" cy="708511"/>
          </a:xfrm>
          <a:prstGeom prst="rect">
            <a:avLst/>
          </a:prstGeom>
        </p:spPr>
        <p:txBody>
          <a:bodyPr lIns="0" tIns="0" rIns="0" bIns="0" rtlCol="0" anchor="t">
            <a:spAutoFit/>
          </a:bodyPr>
          <a:lstStyle/>
          <a:p>
            <a:pPr algn="l">
              <a:lnSpc>
                <a:spcPts val="6074"/>
              </a:lnSpc>
            </a:pPr>
            <a:r>
              <a:rPr lang="en-US" sz="4859">
                <a:solidFill>
                  <a:srgbClr val="FFFFFF"/>
                </a:solidFill>
                <a:latin typeface="Barlow Bold"/>
              </a:rPr>
              <a:t>Question 5</a:t>
            </a:r>
          </a:p>
        </p:txBody>
      </p:sp>
      <p:sp>
        <p:nvSpPr>
          <p:cNvPr id="6" name="TextBox 6"/>
          <p:cNvSpPr txBox="1"/>
          <p:nvPr/>
        </p:nvSpPr>
        <p:spPr>
          <a:xfrm>
            <a:off x="3371910" y="3507314"/>
            <a:ext cx="11544181" cy="438538"/>
          </a:xfrm>
          <a:prstGeom prst="rect">
            <a:avLst/>
          </a:prstGeom>
        </p:spPr>
        <p:txBody>
          <a:bodyPr lIns="0" tIns="0" rIns="0" bIns="0" rtlCol="0" anchor="t">
            <a:spAutoFit/>
          </a:bodyPr>
          <a:lstStyle/>
          <a:p>
            <a:pPr algn="l">
              <a:lnSpc>
                <a:spcPts val="3498"/>
              </a:lnSpc>
            </a:pPr>
            <a:r>
              <a:rPr lang="en-US" sz="2187">
                <a:solidFill>
                  <a:srgbClr val="E5E0DF"/>
                </a:solidFill>
                <a:latin typeface="Barlow"/>
              </a:rPr>
              <a:t>What is the average revenue generated per click for Company X during the campaign period?</a:t>
            </a:r>
          </a:p>
        </p:txBody>
      </p:sp>
      <p:sp>
        <p:nvSpPr>
          <p:cNvPr id="7" name="TextBox 7"/>
          <p:cNvSpPr txBox="1"/>
          <p:nvPr/>
        </p:nvSpPr>
        <p:spPr>
          <a:xfrm>
            <a:off x="3816161" y="4263955"/>
            <a:ext cx="11099929" cy="438538"/>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a:rPr>
              <a:t>There could have been a mistake in setting up the conversion tracking for the campaign.</a:t>
            </a:r>
          </a:p>
        </p:txBody>
      </p:sp>
      <p:sp>
        <p:nvSpPr>
          <p:cNvPr id="8" name="TextBox 8"/>
          <p:cNvSpPr txBox="1"/>
          <p:nvPr/>
        </p:nvSpPr>
        <p:spPr>
          <a:xfrm>
            <a:off x="3816161" y="4819234"/>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a:rPr>
              <a:t>The campaign might have been optimized for clicks rather than conversions, so it attracted a lot of clicks from people who were not interested in buying anything.</a:t>
            </a:r>
          </a:p>
        </p:txBody>
      </p:sp>
      <p:sp>
        <p:nvSpPr>
          <p:cNvPr id="9" name="TextBox 9"/>
          <p:cNvSpPr txBox="1"/>
          <p:nvPr/>
        </p:nvSpPr>
        <p:spPr>
          <a:xfrm>
            <a:off x="3816161" y="5818762"/>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a:rPr>
              <a:t>The product or service being advertised might be very expensive, so even though people clicked on the ad, they decided not to buy anything after they saw the price.</a:t>
            </a:r>
          </a:p>
        </p:txBody>
      </p:sp>
      <p:sp>
        <p:nvSpPr>
          <p:cNvPr id="10" name="Freeform 10" descr="preencoded.png"/>
          <p:cNvSpPr/>
          <p:nvPr/>
        </p:nvSpPr>
        <p:spPr>
          <a:xfrm>
            <a:off x="3280470" y="7059662"/>
            <a:ext cx="4061966" cy="1006674"/>
          </a:xfrm>
          <a:custGeom>
            <a:avLst/>
            <a:gdLst/>
            <a:ahLst/>
            <a:cxnLst/>
            <a:rect l="l" t="t" r="r" b="b"/>
            <a:pathLst>
              <a:path w="4061966" h="1006674">
                <a:moveTo>
                  <a:pt x="0" y="0"/>
                </a:moveTo>
                <a:lnTo>
                  <a:pt x="4061966" y="0"/>
                </a:lnTo>
                <a:lnTo>
                  <a:pt x="4061966" y="1006674"/>
                </a:lnTo>
                <a:lnTo>
                  <a:pt x="0" y="1006674"/>
                </a:lnTo>
                <a:lnTo>
                  <a:pt x="0" y="0"/>
                </a:lnTo>
                <a:close/>
              </a:path>
            </a:pathLst>
          </a:custGeom>
          <a:blipFill>
            <a:blip r:embed="rId4"/>
            <a:stretch>
              <a:fillRect t="-201" b="-20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3371910" y="1600527"/>
            <a:ext cx="5989320" cy="708511"/>
          </a:xfrm>
          <a:prstGeom prst="rect">
            <a:avLst/>
          </a:prstGeom>
        </p:spPr>
        <p:txBody>
          <a:bodyPr lIns="0" tIns="0" rIns="0" bIns="0" rtlCol="0" anchor="t">
            <a:spAutoFit/>
          </a:bodyPr>
          <a:lstStyle/>
          <a:p>
            <a:pPr algn="l">
              <a:lnSpc>
                <a:spcPts val="6074"/>
              </a:lnSpc>
            </a:pPr>
            <a:r>
              <a:rPr lang="en-US" sz="4859">
                <a:solidFill>
                  <a:srgbClr val="FFFFFF"/>
                </a:solidFill>
                <a:latin typeface="Barlow Bold"/>
              </a:rPr>
              <a:t>Question 6</a:t>
            </a:r>
          </a:p>
        </p:txBody>
      </p:sp>
      <p:sp>
        <p:nvSpPr>
          <p:cNvPr id="6" name="TextBox 6"/>
          <p:cNvSpPr txBox="1"/>
          <p:nvPr/>
        </p:nvSpPr>
        <p:spPr>
          <a:xfrm>
            <a:off x="3371910" y="2870180"/>
            <a:ext cx="11544181" cy="438538"/>
          </a:xfrm>
          <a:prstGeom prst="rect">
            <a:avLst/>
          </a:prstGeom>
        </p:spPr>
        <p:txBody>
          <a:bodyPr lIns="0" tIns="0" rIns="0" bIns="0" rtlCol="0" anchor="t">
            <a:spAutoFit/>
          </a:bodyPr>
          <a:lstStyle/>
          <a:p>
            <a:pPr algn="l">
              <a:lnSpc>
                <a:spcPts val="3498"/>
              </a:lnSpc>
            </a:pPr>
            <a:r>
              <a:rPr lang="en-US" sz="2187">
                <a:solidFill>
                  <a:srgbClr val="E5E0DF"/>
                </a:solidFill>
                <a:latin typeface="Barlow"/>
              </a:rPr>
              <a:t>Which campaigns had the highest post-click conversion rates?</a:t>
            </a:r>
          </a:p>
        </p:txBody>
      </p:sp>
      <p:sp>
        <p:nvSpPr>
          <p:cNvPr id="7" name="TextBox 7"/>
          <p:cNvSpPr txBox="1"/>
          <p:nvPr/>
        </p:nvSpPr>
        <p:spPr>
          <a:xfrm>
            <a:off x="3816161" y="3626822"/>
            <a:ext cx="11099929" cy="438538"/>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Post-click:</a:t>
            </a:r>
            <a:r>
              <a:rPr lang="en-US" sz="2187">
                <a:solidFill>
                  <a:srgbClr val="E5E0DF"/>
                </a:solidFill>
                <a:latin typeface="Barlow"/>
              </a:rPr>
              <a:t> This refers to any action or behavior that happens after a user clicks on an ad.</a:t>
            </a:r>
          </a:p>
        </p:txBody>
      </p:sp>
      <p:sp>
        <p:nvSpPr>
          <p:cNvPr id="8" name="TextBox 8"/>
          <p:cNvSpPr txBox="1"/>
          <p:nvPr/>
        </p:nvSpPr>
        <p:spPr>
          <a:xfrm>
            <a:off x="3816161" y="4182100"/>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Conversion:</a:t>
            </a:r>
            <a:r>
              <a:rPr lang="en-US" sz="2187">
                <a:solidFill>
                  <a:srgbClr val="E5E0DF"/>
                </a:solidFill>
                <a:latin typeface="Barlow"/>
              </a:rPr>
              <a:t> This is a desired action taken by a user on a website, such as making a purchase, signing up for a newsletter, or downloading a file.</a:t>
            </a:r>
          </a:p>
        </p:txBody>
      </p:sp>
      <p:sp>
        <p:nvSpPr>
          <p:cNvPr id="9" name="TextBox 9"/>
          <p:cNvSpPr txBox="1"/>
          <p:nvPr/>
        </p:nvSpPr>
        <p:spPr>
          <a:xfrm>
            <a:off x="3816161" y="5181630"/>
            <a:ext cx="11099929" cy="438538"/>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Rate:</a:t>
            </a:r>
            <a:r>
              <a:rPr lang="en-US" sz="2187">
                <a:solidFill>
                  <a:srgbClr val="E5E0DF"/>
                </a:solidFill>
                <a:latin typeface="Barlow"/>
              </a:rPr>
              <a:t> This is the percentage of users who clicked on the ad and completed the desired action.</a:t>
            </a:r>
          </a:p>
        </p:txBody>
      </p:sp>
      <p:sp>
        <p:nvSpPr>
          <p:cNvPr id="10" name="Freeform 10" descr="preencoded.png"/>
          <p:cNvSpPr/>
          <p:nvPr/>
        </p:nvSpPr>
        <p:spPr>
          <a:xfrm>
            <a:off x="3280470" y="5978278"/>
            <a:ext cx="7394973" cy="2725341"/>
          </a:xfrm>
          <a:custGeom>
            <a:avLst/>
            <a:gdLst/>
            <a:ahLst/>
            <a:cxnLst/>
            <a:rect l="l" t="t" r="r" b="b"/>
            <a:pathLst>
              <a:path w="7394973" h="2725341">
                <a:moveTo>
                  <a:pt x="0" y="0"/>
                </a:moveTo>
                <a:lnTo>
                  <a:pt x="7394972" y="0"/>
                </a:lnTo>
                <a:lnTo>
                  <a:pt x="7394972" y="2725341"/>
                </a:lnTo>
                <a:lnTo>
                  <a:pt x="0" y="2725341"/>
                </a:lnTo>
                <a:lnTo>
                  <a:pt x="0" y="0"/>
                </a:lnTo>
                <a:close/>
              </a:path>
            </a:pathLst>
          </a:custGeom>
          <a:blipFill>
            <a:blip r:embed="rId4"/>
            <a:stretch>
              <a:fillRect t="-2" b="-2"/>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5115282" y="563940"/>
            <a:ext cx="4154120" cy="469642"/>
          </a:xfrm>
          <a:prstGeom prst="rect">
            <a:avLst/>
          </a:prstGeom>
        </p:spPr>
        <p:txBody>
          <a:bodyPr lIns="0" tIns="0" rIns="0" bIns="0" rtlCol="0" anchor="t">
            <a:spAutoFit/>
          </a:bodyPr>
          <a:lstStyle/>
          <a:p>
            <a:pPr algn="l">
              <a:lnSpc>
                <a:spcPts val="4268"/>
              </a:lnSpc>
            </a:pPr>
            <a:r>
              <a:rPr lang="en-US" sz="3415">
                <a:solidFill>
                  <a:srgbClr val="FFFFFF"/>
                </a:solidFill>
                <a:latin typeface="Barlow Bold"/>
              </a:rPr>
              <a:t>Question 7</a:t>
            </a:r>
          </a:p>
        </p:txBody>
      </p:sp>
      <p:sp>
        <p:nvSpPr>
          <p:cNvPr id="6" name="TextBox 6"/>
          <p:cNvSpPr txBox="1"/>
          <p:nvPr/>
        </p:nvSpPr>
        <p:spPr>
          <a:xfrm>
            <a:off x="5115282" y="1458099"/>
            <a:ext cx="8057286" cy="277802"/>
          </a:xfrm>
          <a:prstGeom prst="rect">
            <a:avLst/>
          </a:prstGeom>
        </p:spPr>
        <p:txBody>
          <a:bodyPr lIns="0" tIns="0" rIns="0" bIns="0" rtlCol="0" anchor="t">
            <a:spAutoFit/>
          </a:bodyPr>
          <a:lstStyle/>
          <a:p>
            <a:pPr algn="l">
              <a:lnSpc>
                <a:spcPts val="2458"/>
              </a:lnSpc>
            </a:pPr>
            <a:r>
              <a:rPr lang="en-US" sz="1536">
                <a:solidFill>
                  <a:srgbClr val="E5E0DF"/>
                </a:solidFill>
                <a:latin typeface="Barlow"/>
              </a:rPr>
              <a:t>Are there specific trends or patterns in post-click sales amounts over time?</a:t>
            </a:r>
          </a:p>
        </p:txBody>
      </p:sp>
      <p:sp>
        <p:nvSpPr>
          <p:cNvPr id="7" name="TextBox 7"/>
          <p:cNvSpPr txBox="1"/>
          <p:nvPr/>
        </p:nvSpPr>
        <p:spPr>
          <a:xfrm>
            <a:off x="5115282" y="1989712"/>
            <a:ext cx="8057286" cy="277802"/>
          </a:xfrm>
          <a:prstGeom prst="rect">
            <a:avLst/>
          </a:prstGeom>
        </p:spPr>
        <p:txBody>
          <a:bodyPr lIns="0" tIns="0" rIns="0" bIns="0" rtlCol="0" anchor="t">
            <a:spAutoFit/>
          </a:bodyPr>
          <a:lstStyle/>
          <a:p>
            <a:pPr algn="l">
              <a:lnSpc>
                <a:spcPts val="2458"/>
              </a:lnSpc>
            </a:pPr>
            <a:r>
              <a:rPr lang="en-US" sz="1536">
                <a:solidFill>
                  <a:srgbClr val="E5E0DF"/>
                </a:solidFill>
                <a:latin typeface="Barlow"/>
              </a:rPr>
              <a:t>Why tracking post-click sales is important:</a:t>
            </a:r>
          </a:p>
        </p:txBody>
      </p:sp>
      <p:sp>
        <p:nvSpPr>
          <p:cNvPr id="8" name="TextBox 8"/>
          <p:cNvSpPr txBox="1"/>
          <p:nvPr/>
        </p:nvSpPr>
        <p:spPr>
          <a:xfrm>
            <a:off x="5427375" y="2521328"/>
            <a:ext cx="7745194" cy="901987"/>
          </a:xfrm>
          <a:prstGeom prst="rect">
            <a:avLst/>
          </a:prstGeom>
        </p:spPr>
        <p:txBody>
          <a:bodyPr lIns="0" tIns="0" rIns="0" bIns="0" rtlCol="0" anchor="t">
            <a:spAutoFit/>
          </a:bodyPr>
          <a:lstStyle/>
          <a:p>
            <a:pPr marL="231686" lvl="1" indent="-115843" algn="l">
              <a:lnSpc>
                <a:spcPts val="2458"/>
              </a:lnSpc>
              <a:buFont typeface="Arial"/>
              <a:buChar char="•"/>
            </a:pPr>
            <a:r>
              <a:rPr lang="en-US" sz="1536">
                <a:solidFill>
                  <a:srgbClr val="E5E0DF"/>
                </a:solidFill>
                <a:latin typeface="Barlow Bold"/>
              </a:rPr>
              <a:t>Measure campaign effectiveness:</a:t>
            </a:r>
            <a:r>
              <a:rPr lang="en-US" sz="1536">
                <a:solidFill>
                  <a:srgbClr val="E5E0DF"/>
                </a:solidFill>
                <a:latin typeface="Barlow"/>
              </a:rPr>
              <a:t> By tracking post-click sales, you can see how effective your advertising campaigns are at driving sales. This is a more important metric than just clicks, because clicks don't necessarily translate into sales.</a:t>
            </a:r>
          </a:p>
        </p:txBody>
      </p:sp>
      <p:sp>
        <p:nvSpPr>
          <p:cNvPr id="9" name="TextBox 9"/>
          <p:cNvSpPr txBox="1"/>
          <p:nvPr/>
        </p:nvSpPr>
        <p:spPr>
          <a:xfrm>
            <a:off x="5427375" y="3535591"/>
            <a:ext cx="7745194" cy="901987"/>
          </a:xfrm>
          <a:prstGeom prst="rect">
            <a:avLst/>
          </a:prstGeom>
        </p:spPr>
        <p:txBody>
          <a:bodyPr lIns="0" tIns="0" rIns="0" bIns="0" rtlCol="0" anchor="t">
            <a:spAutoFit/>
          </a:bodyPr>
          <a:lstStyle/>
          <a:p>
            <a:pPr marL="231686" lvl="1" indent="-115843" algn="l">
              <a:lnSpc>
                <a:spcPts val="2458"/>
              </a:lnSpc>
              <a:buFont typeface="Arial"/>
              <a:buChar char="•"/>
            </a:pPr>
            <a:r>
              <a:rPr lang="en-US" sz="1536">
                <a:solidFill>
                  <a:srgbClr val="E5E0DF"/>
                </a:solidFill>
                <a:latin typeface="Barlow Bold"/>
              </a:rPr>
              <a:t>Optimize campaigns:</a:t>
            </a:r>
            <a:r>
              <a:rPr lang="en-US" sz="1536">
                <a:solidFill>
                  <a:srgbClr val="E5E0DF"/>
                </a:solidFill>
                <a:latin typeface="Barlow"/>
              </a:rPr>
              <a:t> Understanding which campaigns lead to the most sales allows you to focus your resources on the most effective ones. You can also use this data to make adjustments to your campaigns to improve their performance.</a:t>
            </a:r>
          </a:p>
        </p:txBody>
      </p:sp>
      <p:sp>
        <p:nvSpPr>
          <p:cNvPr id="10" name="TextBox 10"/>
          <p:cNvSpPr txBox="1"/>
          <p:nvPr/>
        </p:nvSpPr>
        <p:spPr>
          <a:xfrm>
            <a:off x="5427375" y="4549855"/>
            <a:ext cx="7745194" cy="901987"/>
          </a:xfrm>
          <a:prstGeom prst="rect">
            <a:avLst/>
          </a:prstGeom>
        </p:spPr>
        <p:txBody>
          <a:bodyPr lIns="0" tIns="0" rIns="0" bIns="0" rtlCol="0" anchor="t">
            <a:spAutoFit/>
          </a:bodyPr>
          <a:lstStyle/>
          <a:p>
            <a:pPr marL="231686" lvl="1" indent="-115843" algn="l">
              <a:lnSpc>
                <a:spcPts val="2458"/>
              </a:lnSpc>
              <a:buFont typeface="Arial"/>
              <a:buChar char="•"/>
            </a:pPr>
            <a:r>
              <a:rPr lang="en-US" sz="1536">
                <a:solidFill>
                  <a:srgbClr val="E5E0DF"/>
                </a:solidFill>
                <a:latin typeface="Barlow Bold"/>
              </a:rPr>
              <a:t>Identify sales trends:</a:t>
            </a:r>
            <a:r>
              <a:rPr lang="en-US" sz="1536">
                <a:solidFill>
                  <a:srgbClr val="E5E0DF"/>
                </a:solidFill>
                <a:latin typeface="Barlow"/>
              </a:rPr>
              <a:t> Tracking post-click sales over time can help you identify seasonal trends or other patterns in your sales data. This information can be valuable for planning your marketing and advertising strategies.</a:t>
            </a:r>
          </a:p>
        </p:txBody>
      </p:sp>
      <p:sp>
        <p:nvSpPr>
          <p:cNvPr id="11" name="Freeform 11" descr="preencoded.png"/>
          <p:cNvSpPr/>
          <p:nvPr/>
        </p:nvSpPr>
        <p:spPr>
          <a:xfrm>
            <a:off x="5023842" y="5717084"/>
            <a:ext cx="7860655" cy="4032497"/>
          </a:xfrm>
          <a:custGeom>
            <a:avLst/>
            <a:gdLst/>
            <a:ahLst/>
            <a:cxnLst/>
            <a:rect l="l" t="t" r="r" b="b"/>
            <a:pathLst>
              <a:path w="7860655" h="4032497">
                <a:moveTo>
                  <a:pt x="0" y="0"/>
                </a:moveTo>
                <a:lnTo>
                  <a:pt x="7860656" y="0"/>
                </a:lnTo>
                <a:lnTo>
                  <a:pt x="7860656" y="4032497"/>
                </a:lnTo>
                <a:lnTo>
                  <a:pt x="0" y="4032497"/>
                </a:lnTo>
                <a:lnTo>
                  <a:pt x="0" y="0"/>
                </a:lnTo>
                <a:close/>
              </a:path>
            </a:pathLst>
          </a:custGeom>
          <a:blipFill>
            <a:blip r:embed="rId4"/>
            <a:stretch>
              <a:fillRect l="-26" r="-2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4379030" y="659934"/>
            <a:ext cx="4928920" cy="566529"/>
          </a:xfrm>
          <a:prstGeom prst="rect">
            <a:avLst/>
          </a:prstGeom>
        </p:spPr>
        <p:txBody>
          <a:bodyPr lIns="0" tIns="0" rIns="0" bIns="0" rtlCol="0" anchor="t">
            <a:spAutoFit/>
          </a:bodyPr>
          <a:lstStyle/>
          <a:p>
            <a:pPr algn="l">
              <a:lnSpc>
                <a:spcPts val="5031"/>
              </a:lnSpc>
            </a:pPr>
            <a:r>
              <a:rPr lang="en-US" sz="4025">
                <a:solidFill>
                  <a:srgbClr val="FFFFFF"/>
                </a:solidFill>
                <a:latin typeface="Barlow Bold"/>
              </a:rPr>
              <a:t>Question 8</a:t>
            </a:r>
          </a:p>
        </p:txBody>
      </p:sp>
      <p:sp>
        <p:nvSpPr>
          <p:cNvPr id="6" name="TextBox 6"/>
          <p:cNvSpPr txBox="1"/>
          <p:nvPr/>
        </p:nvSpPr>
        <p:spPr>
          <a:xfrm>
            <a:off x="4379030" y="1711255"/>
            <a:ext cx="9529792" cy="343288"/>
          </a:xfrm>
          <a:prstGeom prst="rect">
            <a:avLst/>
          </a:prstGeom>
        </p:spPr>
        <p:txBody>
          <a:bodyPr lIns="0" tIns="0" rIns="0" bIns="0" rtlCol="0" anchor="t">
            <a:spAutoFit/>
          </a:bodyPr>
          <a:lstStyle/>
          <a:p>
            <a:pPr algn="l">
              <a:lnSpc>
                <a:spcPts val="2897"/>
              </a:lnSpc>
            </a:pPr>
            <a:r>
              <a:rPr lang="en-US" sz="1811">
                <a:solidFill>
                  <a:srgbClr val="E5E0DF"/>
                </a:solidFill>
                <a:latin typeface="Barlow"/>
              </a:rPr>
              <a:t>How does the level of user engagement vary across different banner sizes?</a:t>
            </a:r>
          </a:p>
        </p:txBody>
      </p:sp>
      <p:sp>
        <p:nvSpPr>
          <p:cNvPr id="7" name="TextBox 7"/>
          <p:cNvSpPr txBox="1"/>
          <p:nvPr/>
        </p:nvSpPr>
        <p:spPr>
          <a:xfrm>
            <a:off x="4746932" y="2337971"/>
            <a:ext cx="9161889" cy="711339"/>
          </a:xfrm>
          <a:prstGeom prst="rect">
            <a:avLst/>
          </a:prstGeom>
        </p:spPr>
        <p:txBody>
          <a:bodyPr lIns="0" tIns="0" rIns="0" bIns="0" rtlCol="0" anchor="t">
            <a:spAutoFit/>
          </a:bodyPr>
          <a:lstStyle/>
          <a:p>
            <a:pPr marL="273159" lvl="1" indent="-136580" algn="l">
              <a:lnSpc>
                <a:spcPts val="2897"/>
              </a:lnSpc>
              <a:buFont typeface="Arial"/>
              <a:buChar char="•"/>
            </a:pPr>
            <a:r>
              <a:rPr lang="en-US" sz="1811">
                <a:solidFill>
                  <a:srgbClr val="E5E0DF"/>
                </a:solidFill>
                <a:latin typeface="Barlow Bold"/>
              </a:rPr>
              <a:t>Spring (April-May):</a:t>
            </a:r>
            <a:r>
              <a:rPr lang="en-US" sz="1811">
                <a:solidFill>
                  <a:srgbClr val="E5E0DF"/>
                </a:solidFill>
                <a:latin typeface="Barlow"/>
              </a:rPr>
              <a:t> Post-click sales are at their highest in the spring. There are two possible peaks, one in early April and another in late May.</a:t>
            </a:r>
          </a:p>
        </p:txBody>
      </p:sp>
      <p:sp>
        <p:nvSpPr>
          <p:cNvPr id="8" name="TextBox 8"/>
          <p:cNvSpPr txBox="1"/>
          <p:nvPr/>
        </p:nvSpPr>
        <p:spPr>
          <a:xfrm>
            <a:off x="4746932" y="3166050"/>
            <a:ext cx="9161889" cy="711339"/>
          </a:xfrm>
          <a:prstGeom prst="rect">
            <a:avLst/>
          </a:prstGeom>
        </p:spPr>
        <p:txBody>
          <a:bodyPr lIns="0" tIns="0" rIns="0" bIns="0" rtlCol="0" anchor="t">
            <a:spAutoFit/>
          </a:bodyPr>
          <a:lstStyle/>
          <a:p>
            <a:pPr marL="273159" lvl="1" indent="-136580" algn="l">
              <a:lnSpc>
                <a:spcPts val="2897"/>
              </a:lnSpc>
              <a:buFont typeface="Arial"/>
              <a:buChar char="•"/>
            </a:pPr>
            <a:r>
              <a:rPr lang="en-US" sz="1811">
                <a:solidFill>
                  <a:srgbClr val="E5E0DF"/>
                </a:solidFill>
                <a:latin typeface="Barlow Bold"/>
              </a:rPr>
              <a:t>Summer (June):</a:t>
            </a:r>
            <a:r>
              <a:rPr lang="en-US" sz="1811">
                <a:solidFill>
                  <a:srgbClr val="E5E0DF"/>
                </a:solidFill>
                <a:latin typeface="Barlow"/>
              </a:rPr>
              <a:t> Post-click sales dip in June, which is the only summer month included in the data set.</a:t>
            </a:r>
          </a:p>
        </p:txBody>
      </p:sp>
      <p:sp>
        <p:nvSpPr>
          <p:cNvPr id="9" name="TextBox 9"/>
          <p:cNvSpPr txBox="1"/>
          <p:nvPr/>
        </p:nvSpPr>
        <p:spPr>
          <a:xfrm>
            <a:off x="4746932" y="3994130"/>
            <a:ext cx="9161889" cy="711339"/>
          </a:xfrm>
          <a:prstGeom prst="rect">
            <a:avLst/>
          </a:prstGeom>
        </p:spPr>
        <p:txBody>
          <a:bodyPr lIns="0" tIns="0" rIns="0" bIns="0" rtlCol="0" anchor="t">
            <a:spAutoFit/>
          </a:bodyPr>
          <a:lstStyle/>
          <a:p>
            <a:pPr marL="273159" lvl="1" indent="-136580" algn="l">
              <a:lnSpc>
                <a:spcPts val="2897"/>
              </a:lnSpc>
              <a:buFont typeface="Arial"/>
              <a:buChar char="•"/>
            </a:pPr>
            <a:r>
              <a:rPr lang="en-US" sz="1811">
                <a:solidFill>
                  <a:srgbClr val="E5E0DF"/>
                </a:solidFill>
                <a:latin typeface="Barlow Bold"/>
              </a:rPr>
              <a:t>Fall and Winter:</a:t>
            </a:r>
            <a:r>
              <a:rPr lang="en-US" sz="1811">
                <a:solidFill>
                  <a:srgbClr val="E5E0DF"/>
                </a:solidFill>
                <a:latin typeface="Barlow"/>
              </a:rPr>
              <a:t> Data for these seasons is not available, so it is impossible to say how post-click sales trends during those times.</a:t>
            </a:r>
          </a:p>
        </p:txBody>
      </p:sp>
      <p:sp>
        <p:nvSpPr>
          <p:cNvPr id="10" name="Freeform 10" descr="preencoded.png"/>
          <p:cNvSpPr/>
          <p:nvPr/>
        </p:nvSpPr>
        <p:spPr>
          <a:xfrm>
            <a:off x="4287590" y="5009852"/>
            <a:ext cx="9712672" cy="4643735"/>
          </a:xfrm>
          <a:custGeom>
            <a:avLst/>
            <a:gdLst/>
            <a:ahLst/>
            <a:cxnLst/>
            <a:rect l="l" t="t" r="r" b="b"/>
            <a:pathLst>
              <a:path w="9712672" h="4643735">
                <a:moveTo>
                  <a:pt x="0" y="0"/>
                </a:moveTo>
                <a:lnTo>
                  <a:pt x="9712672" y="0"/>
                </a:lnTo>
                <a:lnTo>
                  <a:pt x="9712672" y="4643735"/>
                </a:lnTo>
                <a:lnTo>
                  <a:pt x="0" y="4643735"/>
                </a:lnTo>
                <a:lnTo>
                  <a:pt x="0" y="0"/>
                </a:lnTo>
                <a:close/>
              </a:path>
            </a:pathLst>
          </a:custGeom>
          <a:blipFill>
            <a:blip r:embed="rId4"/>
            <a:stretch>
              <a:fillRect t="-33" b="-3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6903064">
                  <a:moveTo>
                    <a:pt x="0" y="0"/>
                  </a:moveTo>
                  <a:lnTo>
                    <a:pt x="24384000" y="0"/>
                  </a:lnTo>
                  <a:lnTo>
                    <a:pt x="24384000" y="16903064"/>
                  </a:lnTo>
                  <a:lnTo>
                    <a:pt x="0" y="16903064"/>
                  </a:lnTo>
                  <a:close/>
                </a:path>
              </a:pathLst>
            </a:custGeom>
            <a:solidFill>
              <a:srgbClr val="0C0C0C">
                <a:alpha val="74902"/>
              </a:srgbClr>
            </a:solidFill>
          </p:spPr>
        </p:sp>
      </p:grpSp>
      <p:sp>
        <p:nvSpPr>
          <p:cNvPr id="5" name="TextBox 5"/>
          <p:cNvSpPr txBox="1"/>
          <p:nvPr/>
        </p:nvSpPr>
        <p:spPr>
          <a:xfrm>
            <a:off x="5130909" y="561261"/>
            <a:ext cx="4137600" cy="467559"/>
          </a:xfrm>
          <a:prstGeom prst="rect">
            <a:avLst/>
          </a:prstGeom>
        </p:spPr>
        <p:txBody>
          <a:bodyPr lIns="0" tIns="0" rIns="0" bIns="0" rtlCol="0" anchor="t">
            <a:spAutoFit/>
          </a:bodyPr>
          <a:lstStyle/>
          <a:p>
            <a:pPr algn="l">
              <a:lnSpc>
                <a:spcPts val="4252"/>
              </a:lnSpc>
            </a:pPr>
            <a:r>
              <a:rPr lang="en-US" sz="3402">
                <a:solidFill>
                  <a:srgbClr val="FFFFFF"/>
                </a:solidFill>
                <a:latin typeface="Barlow Bold"/>
              </a:rPr>
              <a:t>Question 9</a:t>
            </a:r>
          </a:p>
        </p:txBody>
      </p:sp>
      <p:sp>
        <p:nvSpPr>
          <p:cNvPr id="6" name="TextBox 6"/>
          <p:cNvSpPr txBox="1"/>
          <p:nvPr/>
        </p:nvSpPr>
        <p:spPr>
          <a:xfrm>
            <a:off x="5100041" y="1174661"/>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Which placement types result in the highest post-click conversion rates?</a:t>
            </a:r>
          </a:p>
        </p:txBody>
      </p:sp>
      <p:sp>
        <p:nvSpPr>
          <p:cNvPr id="7" name="TextBox 7"/>
          <p:cNvSpPr txBox="1"/>
          <p:nvPr/>
        </p:nvSpPr>
        <p:spPr>
          <a:xfrm>
            <a:off x="5100041" y="1577125"/>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Effective placement strategies</a:t>
            </a:r>
            <a:r>
              <a:rPr lang="en-US" sz="1531" dirty="0">
                <a:solidFill>
                  <a:srgbClr val="E5E0DF"/>
                </a:solidFill>
                <a:latin typeface="Barlow"/>
              </a:rPr>
              <a:t> will depend on your target audience and the goals of your campaign. Here are some things to consider:</a:t>
            </a:r>
          </a:p>
        </p:txBody>
      </p:sp>
      <p:sp>
        <p:nvSpPr>
          <p:cNvPr id="8" name="TextBox 8"/>
          <p:cNvSpPr txBox="1"/>
          <p:nvPr/>
        </p:nvSpPr>
        <p:spPr>
          <a:xfrm>
            <a:off x="5410941" y="2238194"/>
            <a:ext cx="7715131" cy="276613"/>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Visibility:</a:t>
            </a:r>
            <a:r>
              <a:rPr lang="en-US" sz="1531" dirty="0">
                <a:solidFill>
                  <a:srgbClr val="E5E0DF"/>
                </a:solidFill>
                <a:latin typeface="Barlow"/>
              </a:rPr>
              <a:t> Choose placements that are likely to be seen by your target audience.</a:t>
            </a:r>
          </a:p>
        </p:txBody>
      </p:sp>
      <p:sp>
        <p:nvSpPr>
          <p:cNvPr id="9" name="TextBox 9"/>
          <p:cNvSpPr txBox="1"/>
          <p:nvPr/>
        </p:nvSpPr>
        <p:spPr>
          <a:xfrm>
            <a:off x="5410940" y="2588362"/>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Relevance:</a:t>
            </a:r>
            <a:r>
              <a:rPr lang="en-US" sz="1531" dirty="0">
                <a:solidFill>
                  <a:srgbClr val="E5E0DF"/>
                </a:solidFill>
                <a:latin typeface="Barlow"/>
              </a:rPr>
              <a:t> Consider placing your ads on webpages or apps that are relevant to your product or service.</a:t>
            </a:r>
          </a:p>
        </p:txBody>
      </p:sp>
      <p:sp>
        <p:nvSpPr>
          <p:cNvPr id="10" name="TextBox 10"/>
          <p:cNvSpPr txBox="1"/>
          <p:nvPr/>
        </p:nvSpPr>
        <p:spPr>
          <a:xfrm>
            <a:off x="5410939" y="3188467"/>
            <a:ext cx="7715131" cy="898416"/>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User behavior:</a:t>
            </a:r>
            <a:r>
              <a:rPr lang="en-US" sz="1531" dirty="0">
                <a:solidFill>
                  <a:srgbClr val="E5E0DF"/>
                </a:solidFill>
                <a:latin typeface="Barlow"/>
              </a:rPr>
              <a:t> Think about where users are most likely to be in the buying journey when they see your ad. For instance, if you are promoting a new product, you might want to place your ads on webpages where people are researching similar products.</a:t>
            </a:r>
          </a:p>
        </p:txBody>
      </p:sp>
      <p:sp>
        <p:nvSpPr>
          <p:cNvPr id="11" name="TextBox 11"/>
          <p:cNvSpPr txBox="1"/>
          <p:nvPr/>
        </p:nvSpPr>
        <p:spPr>
          <a:xfrm>
            <a:off x="5441811" y="4128555"/>
            <a:ext cx="7715131" cy="276613"/>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A/B testing:</a:t>
            </a:r>
            <a:r>
              <a:rPr lang="en-US" sz="1531" dirty="0">
                <a:solidFill>
                  <a:srgbClr val="E5E0DF"/>
                </a:solidFill>
                <a:latin typeface="Barlow"/>
              </a:rPr>
              <a:t> Test different placements to see which ones perform best for your campaign.</a:t>
            </a:r>
          </a:p>
        </p:txBody>
      </p:sp>
      <p:sp>
        <p:nvSpPr>
          <p:cNvPr id="12" name="TextBox 12"/>
          <p:cNvSpPr txBox="1"/>
          <p:nvPr/>
        </p:nvSpPr>
        <p:spPr>
          <a:xfrm>
            <a:off x="5130909" y="4695664"/>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Some additional tips for effective placement strategies:</a:t>
            </a:r>
          </a:p>
        </p:txBody>
      </p:sp>
      <p:sp>
        <p:nvSpPr>
          <p:cNvPr id="13" name="TextBox 13"/>
          <p:cNvSpPr txBox="1"/>
          <p:nvPr/>
        </p:nvSpPr>
        <p:spPr>
          <a:xfrm>
            <a:off x="5441811" y="5000844"/>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Use a mix of placement types:</a:t>
            </a:r>
            <a:r>
              <a:rPr lang="en-US" sz="1531" dirty="0">
                <a:solidFill>
                  <a:srgbClr val="E5E0DF"/>
                </a:solidFill>
                <a:latin typeface="Barlow"/>
              </a:rPr>
              <a:t> Don't rely on just one placement type. Use a variety of placements to reach a wider audience.</a:t>
            </a:r>
          </a:p>
        </p:txBody>
      </p:sp>
      <p:sp>
        <p:nvSpPr>
          <p:cNvPr id="14" name="TextBox 14"/>
          <p:cNvSpPr txBox="1"/>
          <p:nvPr/>
        </p:nvSpPr>
        <p:spPr>
          <a:xfrm>
            <a:off x="5388983" y="5578156"/>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Track your results:</a:t>
            </a:r>
            <a:r>
              <a:rPr lang="en-US" sz="1531" dirty="0">
                <a:solidFill>
                  <a:srgbClr val="E5E0DF"/>
                </a:solidFill>
                <a:latin typeface="Barlow"/>
              </a:rPr>
              <a:t> Keep track of the performance of your ads in different placements. This will help you see which placements are most effective and adjust your strategy accordingly.</a:t>
            </a:r>
          </a:p>
        </p:txBody>
      </p:sp>
      <p:sp>
        <p:nvSpPr>
          <p:cNvPr id="15" name="TextBox 15"/>
          <p:cNvSpPr txBox="1"/>
          <p:nvPr/>
        </p:nvSpPr>
        <p:spPr>
          <a:xfrm>
            <a:off x="5421271" y="6477792"/>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Be creative:</a:t>
            </a:r>
            <a:r>
              <a:rPr lang="en-US" sz="1531" dirty="0">
                <a:solidFill>
                  <a:srgbClr val="E5E0DF"/>
                </a:solidFill>
                <a:latin typeface="Barlow"/>
              </a:rPr>
              <a:t> There are many different ways to place ads online. Be creative and think outside the box to come up with placements that will grab attention.</a:t>
            </a:r>
          </a:p>
        </p:txBody>
      </p:sp>
      <p:sp>
        <p:nvSpPr>
          <p:cNvPr id="16" name="Freeform 16" descr="preencoded.png"/>
          <p:cNvSpPr/>
          <p:nvPr/>
        </p:nvSpPr>
        <p:spPr>
          <a:xfrm>
            <a:off x="4948028" y="7359063"/>
            <a:ext cx="8691771" cy="2661237"/>
          </a:xfrm>
          <a:custGeom>
            <a:avLst/>
            <a:gdLst/>
            <a:ahLst/>
            <a:cxnLst/>
            <a:rect l="l" t="t" r="r" b="b"/>
            <a:pathLst>
              <a:path w="8208912" h="3912542">
                <a:moveTo>
                  <a:pt x="0" y="0"/>
                </a:moveTo>
                <a:lnTo>
                  <a:pt x="8208912" y="0"/>
                </a:lnTo>
                <a:lnTo>
                  <a:pt x="8208912" y="3912542"/>
                </a:lnTo>
                <a:lnTo>
                  <a:pt x="0" y="3912542"/>
                </a:lnTo>
                <a:lnTo>
                  <a:pt x="0" y="0"/>
                </a:lnTo>
                <a:close/>
              </a:path>
            </a:pathLst>
          </a:custGeom>
          <a:blipFill>
            <a:blip r:embed="rId4"/>
            <a:stretch>
              <a:fillRect t="-18" b="-1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320768"/>
            <a:chOff x="0" y="0"/>
            <a:chExt cx="24384000" cy="15215988"/>
          </a:xfrm>
        </p:grpSpPr>
        <p:sp>
          <p:nvSpPr>
            <p:cNvPr id="4" name="Freeform 4"/>
            <p:cNvSpPr/>
            <p:nvPr/>
          </p:nvSpPr>
          <p:spPr>
            <a:xfrm>
              <a:off x="0" y="0"/>
              <a:ext cx="24384000" cy="15215997"/>
            </a:xfrm>
            <a:custGeom>
              <a:avLst/>
              <a:gdLst/>
              <a:ahLst/>
              <a:cxnLst/>
              <a:rect l="l" t="t" r="r" b="b"/>
              <a:pathLst>
                <a:path w="24384000" h="15215997">
                  <a:moveTo>
                    <a:pt x="0" y="0"/>
                  </a:moveTo>
                  <a:lnTo>
                    <a:pt x="24384000" y="0"/>
                  </a:lnTo>
                  <a:lnTo>
                    <a:pt x="24384000" y="15215997"/>
                  </a:lnTo>
                  <a:lnTo>
                    <a:pt x="0" y="15215997"/>
                  </a:lnTo>
                  <a:close/>
                </a:path>
              </a:pathLst>
            </a:custGeom>
            <a:solidFill>
              <a:srgbClr val="0C0C0C">
                <a:alpha val="74902"/>
              </a:srgbClr>
            </a:solidFill>
          </p:spPr>
        </p:sp>
      </p:grpSp>
      <p:sp>
        <p:nvSpPr>
          <p:cNvPr id="5" name="TextBox 5"/>
          <p:cNvSpPr txBox="1"/>
          <p:nvPr/>
        </p:nvSpPr>
        <p:spPr>
          <a:xfrm>
            <a:off x="5130909" y="561261"/>
            <a:ext cx="4137600" cy="467559"/>
          </a:xfrm>
          <a:prstGeom prst="rect">
            <a:avLst/>
          </a:prstGeom>
        </p:spPr>
        <p:txBody>
          <a:bodyPr lIns="0" tIns="0" rIns="0" bIns="0" rtlCol="0" anchor="t">
            <a:spAutoFit/>
          </a:bodyPr>
          <a:lstStyle/>
          <a:p>
            <a:pPr algn="l">
              <a:lnSpc>
                <a:spcPts val="4252"/>
              </a:lnSpc>
            </a:pPr>
            <a:r>
              <a:rPr lang="en-US" sz="3402">
                <a:solidFill>
                  <a:srgbClr val="FFFFFF"/>
                </a:solidFill>
                <a:latin typeface="Barlow Bold"/>
              </a:rPr>
              <a:t>Question 10</a:t>
            </a:r>
          </a:p>
        </p:txBody>
      </p:sp>
      <p:sp>
        <p:nvSpPr>
          <p:cNvPr id="6" name="TextBox 6"/>
          <p:cNvSpPr txBox="1"/>
          <p:nvPr/>
        </p:nvSpPr>
        <p:spPr>
          <a:xfrm>
            <a:off x="5130909" y="1160726"/>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Can we identify seasonal patterns or fluctuations in displays and clicks?</a:t>
            </a:r>
          </a:p>
        </p:txBody>
      </p:sp>
      <p:sp>
        <p:nvSpPr>
          <p:cNvPr id="7" name="TextBox 7"/>
          <p:cNvSpPr txBox="1"/>
          <p:nvPr/>
        </p:nvSpPr>
        <p:spPr>
          <a:xfrm>
            <a:off x="5130909" y="1445566"/>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Seasonal Trends:</a:t>
            </a:r>
          </a:p>
        </p:txBody>
      </p:sp>
      <p:sp>
        <p:nvSpPr>
          <p:cNvPr id="8" name="TextBox 8"/>
          <p:cNvSpPr txBox="1"/>
          <p:nvPr/>
        </p:nvSpPr>
        <p:spPr>
          <a:xfrm>
            <a:off x="5410943" y="1766583"/>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Higher Displays in Spring/Summer:</a:t>
            </a:r>
            <a:r>
              <a:rPr lang="en-US" sz="1531" dirty="0">
                <a:solidFill>
                  <a:srgbClr val="E5E0DF"/>
                </a:solidFill>
                <a:latin typeface="Barlow"/>
              </a:rPr>
              <a:t> The graph shows a trend of higher display counts in the spring and summer months (April-June, presumably). This could be due to several factors:</a:t>
            </a:r>
          </a:p>
        </p:txBody>
      </p:sp>
      <p:sp>
        <p:nvSpPr>
          <p:cNvPr id="9" name="TextBox 9"/>
          <p:cNvSpPr txBox="1"/>
          <p:nvPr/>
        </p:nvSpPr>
        <p:spPr>
          <a:xfrm>
            <a:off x="5752862" y="2645473"/>
            <a:ext cx="7404080" cy="587514"/>
          </a:xfrm>
          <a:prstGeom prst="rect">
            <a:avLst/>
          </a:prstGeom>
        </p:spPr>
        <p:txBody>
          <a:bodyPr lIns="0" tIns="0" rIns="0" bIns="0" rtlCol="0" anchor="t">
            <a:spAutoFit/>
          </a:bodyPr>
          <a:lstStyle/>
          <a:p>
            <a:pPr marL="659557" lvl="2" indent="-219852" algn="l">
              <a:lnSpc>
                <a:spcPts val="2450"/>
              </a:lnSpc>
              <a:buFont typeface="Arial"/>
              <a:buChar char="⚬"/>
            </a:pPr>
            <a:r>
              <a:rPr lang="en-US" sz="1531" dirty="0">
                <a:solidFill>
                  <a:srgbClr val="E5E0DF"/>
                </a:solidFill>
                <a:latin typeface="Barlow"/>
              </a:rPr>
              <a:t>User Behavior: People might be more active online during these months due to factors like better weather or summer vacations.</a:t>
            </a:r>
          </a:p>
        </p:txBody>
      </p:sp>
      <p:sp>
        <p:nvSpPr>
          <p:cNvPr id="10" name="TextBox 10"/>
          <p:cNvSpPr txBox="1"/>
          <p:nvPr/>
        </p:nvSpPr>
        <p:spPr>
          <a:xfrm>
            <a:off x="5721994" y="3215271"/>
            <a:ext cx="7404080" cy="587514"/>
          </a:xfrm>
          <a:prstGeom prst="rect">
            <a:avLst/>
          </a:prstGeom>
        </p:spPr>
        <p:txBody>
          <a:bodyPr lIns="0" tIns="0" rIns="0" bIns="0" rtlCol="0" anchor="t">
            <a:spAutoFit/>
          </a:bodyPr>
          <a:lstStyle/>
          <a:p>
            <a:pPr marL="659557" lvl="2" indent="-219852" algn="l">
              <a:lnSpc>
                <a:spcPts val="2450"/>
              </a:lnSpc>
              <a:buFont typeface="Arial"/>
              <a:buChar char="⚬"/>
            </a:pPr>
            <a:r>
              <a:rPr lang="en-US" sz="1531" dirty="0">
                <a:solidFill>
                  <a:srgbClr val="E5E0DF"/>
                </a:solidFill>
                <a:latin typeface="Barlow"/>
              </a:rPr>
              <a:t>Campaign Scheduling: Businesses might allocate more budget or run more frequent ad campaigns during these seasons for promotional purposes.</a:t>
            </a:r>
          </a:p>
        </p:txBody>
      </p:sp>
      <p:sp>
        <p:nvSpPr>
          <p:cNvPr id="11" name="TextBox 11"/>
          <p:cNvSpPr txBox="1"/>
          <p:nvPr/>
        </p:nvSpPr>
        <p:spPr>
          <a:xfrm>
            <a:off x="5410942" y="3862524"/>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Lower Clicks in Fall/Winter:</a:t>
            </a:r>
            <a:r>
              <a:rPr lang="en-US" sz="1531" dirty="0">
                <a:solidFill>
                  <a:srgbClr val="E5E0DF"/>
                </a:solidFill>
                <a:latin typeface="Barlow"/>
              </a:rPr>
              <a:t> The graph shows a trend of lower clicks in the fall and winter months (October-December, presumably). This could be because:</a:t>
            </a:r>
          </a:p>
        </p:txBody>
      </p:sp>
      <p:sp>
        <p:nvSpPr>
          <p:cNvPr id="12" name="TextBox 12"/>
          <p:cNvSpPr txBox="1"/>
          <p:nvPr/>
        </p:nvSpPr>
        <p:spPr>
          <a:xfrm>
            <a:off x="5729251" y="4486583"/>
            <a:ext cx="7404080" cy="587514"/>
          </a:xfrm>
          <a:prstGeom prst="rect">
            <a:avLst/>
          </a:prstGeom>
        </p:spPr>
        <p:txBody>
          <a:bodyPr lIns="0" tIns="0" rIns="0" bIns="0" rtlCol="0" anchor="t">
            <a:spAutoFit/>
          </a:bodyPr>
          <a:lstStyle/>
          <a:p>
            <a:pPr marL="659557" lvl="2" indent="-219852" algn="l">
              <a:lnSpc>
                <a:spcPts val="2450"/>
              </a:lnSpc>
              <a:buFont typeface="Arial"/>
              <a:buChar char="⚬"/>
            </a:pPr>
            <a:r>
              <a:rPr lang="en-US" sz="1531" dirty="0">
                <a:solidFill>
                  <a:srgbClr val="E5E0DF"/>
                </a:solidFill>
                <a:latin typeface="Barlow"/>
              </a:rPr>
              <a:t>User Behavior: People might be less active online during these months due to holidays, spending more time offline, or changes in online activity patterns.</a:t>
            </a:r>
          </a:p>
        </p:txBody>
      </p:sp>
      <p:sp>
        <p:nvSpPr>
          <p:cNvPr id="13" name="TextBox 13"/>
          <p:cNvSpPr txBox="1"/>
          <p:nvPr/>
        </p:nvSpPr>
        <p:spPr>
          <a:xfrm>
            <a:off x="5721993" y="5079575"/>
            <a:ext cx="7404080" cy="587514"/>
          </a:xfrm>
          <a:prstGeom prst="rect">
            <a:avLst/>
          </a:prstGeom>
        </p:spPr>
        <p:txBody>
          <a:bodyPr lIns="0" tIns="0" rIns="0" bIns="0" rtlCol="0" anchor="t">
            <a:spAutoFit/>
          </a:bodyPr>
          <a:lstStyle/>
          <a:p>
            <a:pPr marL="659557" lvl="2" indent="-219852" algn="l">
              <a:lnSpc>
                <a:spcPts val="2450"/>
              </a:lnSpc>
              <a:buFont typeface="Arial"/>
              <a:buChar char="⚬"/>
            </a:pPr>
            <a:r>
              <a:rPr lang="en-US" sz="1531" dirty="0">
                <a:solidFill>
                  <a:srgbClr val="E5E0DF"/>
                </a:solidFill>
                <a:latin typeface="Barlow"/>
              </a:rPr>
              <a:t>Holiday Focus: Advertisers might shift their focus to specific holiday campaigns around this time, leading to a change in the type or focus of ads being displayed.</a:t>
            </a:r>
          </a:p>
        </p:txBody>
      </p:sp>
      <p:sp>
        <p:nvSpPr>
          <p:cNvPr id="14" name="Freeform 14" descr="preencoded.png"/>
          <p:cNvSpPr/>
          <p:nvPr/>
        </p:nvSpPr>
        <p:spPr>
          <a:xfrm>
            <a:off x="4953000" y="5999303"/>
            <a:ext cx="7661076" cy="4017169"/>
          </a:xfrm>
          <a:custGeom>
            <a:avLst/>
            <a:gdLst/>
            <a:ahLst/>
            <a:cxnLst/>
            <a:rect l="l" t="t" r="r" b="b"/>
            <a:pathLst>
              <a:path w="7661076" h="4017169">
                <a:moveTo>
                  <a:pt x="0" y="0"/>
                </a:moveTo>
                <a:lnTo>
                  <a:pt x="7661076" y="0"/>
                </a:lnTo>
                <a:lnTo>
                  <a:pt x="7661076" y="4017169"/>
                </a:lnTo>
                <a:lnTo>
                  <a:pt x="0" y="4017169"/>
                </a:lnTo>
                <a:lnTo>
                  <a:pt x="0" y="0"/>
                </a:lnTo>
                <a:close/>
              </a:path>
            </a:pathLst>
          </a:custGeom>
          <a:blipFill>
            <a:blip r:embed="rId4"/>
            <a:stretch>
              <a:fillRect t="-49" b="-4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332" y="-1"/>
            <a:ext cx="18288000" cy="10217231"/>
            <a:chOff x="0" y="0"/>
            <a:chExt cx="24384000" cy="14866738"/>
          </a:xfrm>
        </p:grpSpPr>
        <p:sp>
          <p:nvSpPr>
            <p:cNvPr id="4" name="Freeform 4"/>
            <p:cNvSpPr/>
            <p:nvPr/>
          </p:nvSpPr>
          <p:spPr>
            <a:xfrm>
              <a:off x="0" y="0"/>
              <a:ext cx="24384000" cy="14866747"/>
            </a:xfrm>
            <a:custGeom>
              <a:avLst/>
              <a:gdLst/>
              <a:ahLst/>
              <a:cxnLst/>
              <a:rect l="l" t="t" r="r" b="b"/>
              <a:pathLst>
                <a:path w="24384000" h="14866747">
                  <a:moveTo>
                    <a:pt x="0" y="0"/>
                  </a:moveTo>
                  <a:lnTo>
                    <a:pt x="24384000" y="0"/>
                  </a:lnTo>
                  <a:lnTo>
                    <a:pt x="24384000" y="14866747"/>
                  </a:lnTo>
                  <a:lnTo>
                    <a:pt x="0" y="14866747"/>
                  </a:lnTo>
                  <a:close/>
                </a:path>
              </a:pathLst>
            </a:custGeom>
            <a:solidFill>
              <a:srgbClr val="0C0C0C">
                <a:alpha val="74902"/>
              </a:srgbClr>
            </a:solidFill>
          </p:spPr>
        </p:sp>
      </p:grpSp>
      <p:sp>
        <p:nvSpPr>
          <p:cNvPr id="5" name="TextBox 5"/>
          <p:cNvSpPr txBox="1"/>
          <p:nvPr/>
        </p:nvSpPr>
        <p:spPr>
          <a:xfrm>
            <a:off x="5130909" y="561261"/>
            <a:ext cx="4137600" cy="467559"/>
          </a:xfrm>
          <a:prstGeom prst="rect">
            <a:avLst/>
          </a:prstGeom>
        </p:spPr>
        <p:txBody>
          <a:bodyPr lIns="0" tIns="0" rIns="0" bIns="0" rtlCol="0" anchor="t">
            <a:spAutoFit/>
          </a:bodyPr>
          <a:lstStyle/>
          <a:p>
            <a:pPr algn="l">
              <a:lnSpc>
                <a:spcPts val="4252"/>
              </a:lnSpc>
            </a:pPr>
            <a:r>
              <a:rPr lang="en-US" sz="3402">
                <a:solidFill>
                  <a:srgbClr val="FFFFFF"/>
                </a:solidFill>
                <a:latin typeface="Barlow Bold"/>
              </a:rPr>
              <a:t>Question 11</a:t>
            </a:r>
          </a:p>
        </p:txBody>
      </p:sp>
      <p:sp>
        <p:nvSpPr>
          <p:cNvPr id="6" name="TextBox 6"/>
          <p:cNvSpPr txBox="1"/>
          <p:nvPr/>
        </p:nvSpPr>
        <p:spPr>
          <a:xfrm>
            <a:off x="5130909" y="1196414"/>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Is there a correlation between user engagement levels and revenue generated?</a:t>
            </a:r>
          </a:p>
        </p:txBody>
      </p:sp>
      <p:sp>
        <p:nvSpPr>
          <p:cNvPr id="7" name="TextBox 7"/>
          <p:cNvSpPr txBox="1"/>
          <p:nvPr/>
        </p:nvSpPr>
        <p:spPr>
          <a:xfrm>
            <a:off x="5138166" y="1482588"/>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Insights from the Bar Graph:</a:t>
            </a:r>
          </a:p>
        </p:txBody>
      </p:sp>
      <p:sp>
        <p:nvSpPr>
          <p:cNvPr id="8" name="TextBox 8"/>
          <p:cNvSpPr txBox="1"/>
          <p:nvPr/>
        </p:nvSpPr>
        <p:spPr>
          <a:xfrm>
            <a:off x="5449216" y="1759201"/>
            <a:ext cx="7714982" cy="587514"/>
          </a:xfrm>
          <a:prstGeom prst="rect">
            <a:avLst/>
          </a:prstGeom>
        </p:spPr>
        <p:txBody>
          <a:bodyPr lIns="0" tIns="0" rIns="0" bIns="0" rtlCol="0" anchor="t">
            <a:spAutoFit/>
          </a:bodyPr>
          <a:lstStyle/>
          <a:p>
            <a:pPr marL="230932" lvl="1" indent="-115466" algn="l">
              <a:lnSpc>
                <a:spcPts val="2450"/>
              </a:lnSpc>
              <a:buAutoNum type="arabicPeriod"/>
            </a:pPr>
            <a:r>
              <a:rPr lang="en-US" sz="1531" dirty="0">
                <a:solidFill>
                  <a:srgbClr val="E5E0DF"/>
                </a:solidFill>
                <a:latin typeface="Barlow Bold"/>
              </a:rPr>
              <a:t>Engagement Categories:</a:t>
            </a:r>
            <a:r>
              <a:rPr lang="en-US" sz="1531" dirty="0">
                <a:solidFill>
                  <a:srgbClr val="E5E0DF"/>
                </a:solidFill>
                <a:latin typeface="Barlow"/>
              </a:rPr>
              <a:t> Identify the categories on the x-axis representing different engagement levels (e.g., Low Engagement, Medium Engagement, High Engagement).</a:t>
            </a:r>
          </a:p>
        </p:txBody>
      </p:sp>
      <p:sp>
        <p:nvSpPr>
          <p:cNvPr id="9" name="TextBox 9"/>
          <p:cNvSpPr txBox="1"/>
          <p:nvPr/>
        </p:nvSpPr>
        <p:spPr>
          <a:xfrm>
            <a:off x="5449216" y="2347989"/>
            <a:ext cx="7714982" cy="898416"/>
          </a:xfrm>
          <a:prstGeom prst="rect">
            <a:avLst/>
          </a:prstGeom>
        </p:spPr>
        <p:txBody>
          <a:bodyPr lIns="0" tIns="0" rIns="0" bIns="0" rtlCol="0" anchor="t">
            <a:spAutoFit/>
          </a:bodyPr>
          <a:lstStyle/>
          <a:p>
            <a:pPr marL="230932" lvl="1" indent="-115466" algn="l">
              <a:lnSpc>
                <a:spcPts val="2450"/>
              </a:lnSpc>
              <a:buAutoNum type="arabicPeriod"/>
            </a:pPr>
            <a:r>
              <a:rPr lang="en-US" sz="1531" dirty="0">
                <a:solidFill>
                  <a:srgbClr val="E5E0DF"/>
                </a:solidFill>
                <a:latin typeface="Barlow Bold"/>
              </a:rPr>
              <a:t>Revenue Distribution:</a:t>
            </a:r>
            <a:r>
              <a:rPr lang="en-US" sz="1531" dirty="0">
                <a:solidFill>
                  <a:srgbClr val="E5E0DF"/>
                </a:solidFill>
                <a:latin typeface="Barlow"/>
              </a:rPr>
              <a:t> Analyze the height of each bar. This shows the average revenue generated by users in each engagement category. The highest bar indicates the category with users generating the most revenue.</a:t>
            </a:r>
          </a:p>
        </p:txBody>
      </p:sp>
      <p:sp>
        <p:nvSpPr>
          <p:cNvPr id="10" name="TextBox 10"/>
          <p:cNvSpPr txBox="1"/>
          <p:nvPr/>
        </p:nvSpPr>
        <p:spPr>
          <a:xfrm>
            <a:off x="5411018" y="3313631"/>
            <a:ext cx="7714982" cy="587514"/>
          </a:xfrm>
          <a:prstGeom prst="rect">
            <a:avLst/>
          </a:prstGeom>
        </p:spPr>
        <p:txBody>
          <a:bodyPr lIns="0" tIns="0" rIns="0" bIns="0" rtlCol="0" anchor="t">
            <a:spAutoFit/>
          </a:bodyPr>
          <a:lstStyle/>
          <a:p>
            <a:pPr marL="230932" lvl="1" indent="-115466" algn="l">
              <a:lnSpc>
                <a:spcPts val="2450"/>
              </a:lnSpc>
              <a:buAutoNum type="arabicPeriod"/>
            </a:pPr>
            <a:r>
              <a:rPr lang="en-US" sz="1531" dirty="0">
                <a:solidFill>
                  <a:srgbClr val="E5E0DF"/>
                </a:solidFill>
                <a:latin typeface="Barlow Bold"/>
              </a:rPr>
              <a:t>Revenue Gap:</a:t>
            </a:r>
            <a:r>
              <a:rPr lang="en-US" sz="1531" dirty="0">
                <a:solidFill>
                  <a:srgbClr val="E5E0DF"/>
                </a:solidFill>
                <a:latin typeface="Barlow"/>
              </a:rPr>
              <a:t> Compare the heights of the bars. A significant difference between bars suggests a substantial increase in revenue as engagement increases.</a:t>
            </a:r>
          </a:p>
        </p:txBody>
      </p:sp>
      <p:sp>
        <p:nvSpPr>
          <p:cNvPr id="11" name="TextBox 11"/>
          <p:cNvSpPr txBox="1"/>
          <p:nvPr/>
        </p:nvSpPr>
        <p:spPr>
          <a:xfrm>
            <a:off x="5411018" y="3888150"/>
            <a:ext cx="7714982" cy="587514"/>
          </a:xfrm>
          <a:prstGeom prst="rect">
            <a:avLst/>
          </a:prstGeom>
        </p:spPr>
        <p:txBody>
          <a:bodyPr lIns="0" tIns="0" rIns="0" bIns="0" rtlCol="0" anchor="t">
            <a:spAutoFit/>
          </a:bodyPr>
          <a:lstStyle/>
          <a:p>
            <a:pPr marL="230932" lvl="1" indent="-115466" algn="l">
              <a:lnSpc>
                <a:spcPts val="2450"/>
              </a:lnSpc>
              <a:buAutoNum type="arabicPeriod"/>
            </a:pPr>
            <a:r>
              <a:rPr lang="en-US" sz="1531" dirty="0">
                <a:solidFill>
                  <a:srgbClr val="E5E0DF"/>
                </a:solidFill>
                <a:latin typeface="Barlow Bold"/>
              </a:rPr>
              <a:t>High-Value Users:</a:t>
            </a:r>
            <a:r>
              <a:rPr lang="en-US" sz="1531" dirty="0">
                <a:solidFill>
                  <a:srgbClr val="E5E0DF"/>
                </a:solidFill>
                <a:latin typeface="Barlow"/>
              </a:rPr>
              <a:t> The category with the highest bar likely represents your high-value users who generate the most revenue.</a:t>
            </a:r>
          </a:p>
        </p:txBody>
      </p:sp>
      <p:sp>
        <p:nvSpPr>
          <p:cNvPr id="12" name="Freeform 12" descr="preencoded.png"/>
          <p:cNvSpPr/>
          <p:nvPr/>
        </p:nvSpPr>
        <p:spPr>
          <a:xfrm>
            <a:off x="5039469" y="4642204"/>
            <a:ext cx="2879824" cy="607516"/>
          </a:xfrm>
          <a:custGeom>
            <a:avLst/>
            <a:gdLst/>
            <a:ahLst/>
            <a:cxnLst/>
            <a:rect l="l" t="t" r="r" b="b"/>
            <a:pathLst>
              <a:path w="2879824" h="607516">
                <a:moveTo>
                  <a:pt x="0" y="0"/>
                </a:moveTo>
                <a:lnTo>
                  <a:pt x="2879823" y="0"/>
                </a:lnTo>
                <a:lnTo>
                  <a:pt x="2879823" y="607516"/>
                </a:lnTo>
                <a:lnTo>
                  <a:pt x="0" y="607516"/>
                </a:lnTo>
                <a:lnTo>
                  <a:pt x="0" y="0"/>
                </a:lnTo>
                <a:close/>
              </a:path>
            </a:pathLst>
          </a:custGeom>
          <a:blipFill>
            <a:blip r:embed="rId4"/>
            <a:stretch>
              <a:fillRect t="-228" b="-228"/>
            </a:stretch>
          </a:blipFill>
        </p:spPr>
        <p:txBody>
          <a:bodyPr/>
          <a:lstStyle/>
          <a:p>
            <a:endParaRPr lang="en-IN" dirty="0"/>
          </a:p>
        </p:txBody>
      </p:sp>
      <p:sp>
        <p:nvSpPr>
          <p:cNvPr id="13" name="Freeform 13" descr="preencoded.png"/>
          <p:cNvSpPr/>
          <p:nvPr/>
        </p:nvSpPr>
        <p:spPr>
          <a:xfrm>
            <a:off x="5130909" y="5505944"/>
            <a:ext cx="7665987" cy="4017169"/>
          </a:xfrm>
          <a:custGeom>
            <a:avLst/>
            <a:gdLst/>
            <a:ahLst/>
            <a:cxnLst/>
            <a:rect l="l" t="t" r="r" b="b"/>
            <a:pathLst>
              <a:path w="7665987" h="4017169">
                <a:moveTo>
                  <a:pt x="0" y="0"/>
                </a:moveTo>
                <a:lnTo>
                  <a:pt x="7665987" y="0"/>
                </a:lnTo>
                <a:lnTo>
                  <a:pt x="7665987" y="4017169"/>
                </a:lnTo>
                <a:lnTo>
                  <a:pt x="0" y="4017169"/>
                </a:lnTo>
                <a:lnTo>
                  <a:pt x="0" y="0"/>
                </a:lnTo>
                <a:close/>
              </a:path>
            </a:pathLst>
          </a:custGeom>
          <a:blipFill>
            <a:blip r:embed="rId5"/>
            <a:stretch>
              <a:fillRect t="-18" b="-18"/>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9679"/>
            <a:chOff x="0" y="0"/>
            <a:chExt cx="24384000" cy="13719572"/>
          </a:xfrm>
        </p:grpSpPr>
        <p:sp>
          <p:nvSpPr>
            <p:cNvPr id="4" name="Freeform 4"/>
            <p:cNvSpPr/>
            <p:nvPr/>
          </p:nvSpPr>
          <p:spPr>
            <a:xfrm>
              <a:off x="0" y="0"/>
              <a:ext cx="24384000" cy="13719556"/>
            </a:xfrm>
            <a:custGeom>
              <a:avLst/>
              <a:gdLst/>
              <a:ahLst/>
              <a:cxnLst/>
              <a:rect l="l" t="t" r="r" b="b"/>
              <a:pathLst>
                <a:path w="24384000" h="13719556">
                  <a:moveTo>
                    <a:pt x="0" y="0"/>
                  </a:moveTo>
                  <a:lnTo>
                    <a:pt x="24384000" y="0"/>
                  </a:lnTo>
                  <a:lnTo>
                    <a:pt x="24384000" y="13719556"/>
                  </a:lnTo>
                  <a:lnTo>
                    <a:pt x="0" y="13719556"/>
                  </a:lnTo>
                  <a:close/>
                </a:path>
              </a:pathLst>
            </a:custGeom>
            <a:solidFill>
              <a:srgbClr val="0C0C0C">
                <a:alpha val="74902"/>
              </a:srgbClr>
            </a:solidFill>
          </p:spPr>
        </p:sp>
      </p:grpSp>
      <p:sp>
        <p:nvSpPr>
          <p:cNvPr id="5" name="TextBox 5"/>
          <p:cNvSpPr txBox="1"/>
          <p:nvPr/>
        </p:nvSpPr>
        <p:spPr>
          <a:xfrm>
            <a:off x="4205496" y="672286"/>
            <a:ext cx="5111680" cy="598974"/>
          </a:xfrm>
          <a:prstGeom prst="rect">
            <a:avLst/>
          </a:prstGeom>
        </p:spPr>
        <p:txBody>
          <a:bodyPr lIns="0" tIns="0" rIns="0" bIns="0" rtlCol="0" anchor="t">
            <a:spAutoFit/>
          </a:bodyPr>
          <a:lstStyle/>
          <a:p>
            <a:pPr algn="l">
              <a:lnSpc>
                <a:spcPts val="5211"/>
              </a:lnSpc>
            </a:pPr>
            <a:r>
              <a:rPr lang="en-US" sz="4168">
                <a:solidFill>
                  <a:srgbClr val="FFFFFF"/>
                </a:solidFill>
                <a:latin typeface="Barlow Bold"/>
              </a:rPr>
              <a:t>Question 12</a:t>
            </a:r>
          </a:p>
        </p:txBody>
      </p:sp>
      <p:sp>
        <p:nvSpPr>
          <p:cNvPr id="6" name="TextBox 6"/>
          <p:cNvSpPr txBox="1"/>
          <p:nvPr/>
        </p:nvSpPr>
        <p:spPr>
          <a:xfrm>
            <a:off x="4205496" y="1753374"/>
            <a:ext cx="9876860" cy="375434"/>
          </a:xfrm>
          <a:prstGeom prst="rect">
            <a:avLst/>
          </a:prstGeom>
        </p:spPr>
        <p:txBody>
          <a:bodyPr lIns="0" tIns="0" rIns="0" bIns="0" rtlCol="0" anchor="t">
            <a:spAutoFit/>
          </a:bodyPr>
          <a:lstStyle/>
          <a:p>
            <a:pPr algn="l">
              <a:lnSpc>
                <a:spcPts val="3001"/>
              </a:lnSpc>
            </a:pPr>
            <a:r>
              <a:rPr lang="en-US" sz="1876">
                <a:solidFill>
                  <a:srgbClr val="E5E0DF"/>
                </a:solidFill>
                <a:latin typeface="Barlow"/>
              </a:rPr>
              <a:t>Are there any outliers in terms of cost, clicks, or revenue that warrant further investigation?</a:t>
            </a:r>
          </a:p>
        </p:txBody>
      </p:sp>
      <p:sp>
        <p:nvSpPr>
          <p:cNvPr id="7" name="TextBox 7"/>
          <p:cNvSpPr txBox="1"/>
          <p:nvPr/>
        </p:nvSpPr>
        <p:spPr>
          <a:xfrm>
            <a:off x="4586645" y="2402562"/>
            <a:ext cx="9495711" cy="1137731"/>
          </a:xfrm>
          <a:prstGeom prst="rect">
            <a:avLst/>
          </a:prstGeom>
        </p:spPr>
        <p:txBody>
          <a:bodyPr lIns="0" tIns="0" rIns="0" bIns="0" rtlCol="0" anchor="t">
            <a:spAutoFit/>
          </a:bodyPr>
          <a:lstStyle/>
          <a:p>
            <a:pPr marL="282962" lvl="1" indent="-141481" algn="l">
              <a:lnSpc>
                <a:spcPts val="3001"/>
              </a:lnSpc>
              <a:buFont typeface="Arial"/>
              <a:buChar char="•"/>
            </a:pPr>
            <a:r>
              <a:rPr lang="en-US" sz="1876">
                <a:solidFill>
                  <a:srgbClr val="E5E0DF"/>
                </a:solidFill>
                <a:latin typeface="Barlow Bold"/>
              </a:rPr>
              <a:t>Identifying Potential Outliers:</a:t>
            </a:r>
            <a:r>
              <a:rPr lang="en-US" sz="1876">
                <a:solidFill>
                  <a:srgbClr val="E5E0DF"/>
                </a:solidFill>
                <a:latin typeface="Barlow"/>
              </a:rPr>
              <a:t> The graph displays cost, clicks, and revenue data points over a three-month timeframe. Points that are significantly higher or lower than the majority of the data points in each category (cost, clicks, revenue) could be outliers.</a:t>
            </a:r>
          </a:p>
        </p:txBody>
      </p:sp>
      <p:sp>
        <p:nvSpPr>
          <p:cNvPr id="8" name="TextBox 8"/>
          <p:cNvSpPr txBox="1"/>
          <p:nvPr/>
        </p:nvSpPr>
        <p:spPr>
          <a:xfrm>
            <a:off x="4586645" y="3641259"/>
            <a:ext cx="9495711" cy="756583"/>
          </a:xfrm>
          <a:prstGeom prst="rect">
            <a:avLst/>
          </a:prstGeom>
        </p:spPr>
        <p:txBody>
          <a:bodyPr lIns="0" tIns="0" rIns="0" bIns="0" rtlCol="0" anchor="t">
            <a:spAutoFit/>
          </a:bodyPr>
          <a:lstStyle/>
          <a:p>
            <a:pPr marL="282962" lvl="1" indent="-141481" algn="l">
              <a:lnSpc>
                <a:spcPts val="3001"/>
              </a:lnSpc>
              <a:buFont typeface="Arial"/>
              <a:buChar char="•"/>
            </a:pPr>
            <a:r>
              <a:rPr lang="en-US" sz="1876">
                <a:solidFill>
                  <a:srgbClr val="E5E0DF"/>
                </a:solidFill>
                <a:latin typeface="Barlow Bold"/>
              </a:rPr>
              <a:t>Impact of Outliers:</a:t>
            </a:r>
            <a:r>
              <a:rPr lang="en-US" sz="1876">
                <a:solidFill>
                  <a:srgbClr val="E5E0DF"/>
                </a:solidFill>
                <a:latin typeface="Barlow"/>
              </a:rPr>
              <a:t> Outliers can skew the results of data analysis. For instance, a single very high revenue point could make it seem like overall revenue is much higher than it actually is.</a:t>
            </a:r>
          </a:p>
        </p:txBody>
      </p:sp>
      <p:sp>
        <p:nvSpPr>
          <p:cNvPr id="9" name="Freeform 9" descr="preencoded.png"/>
          <p:cNvSpPr/>
          <p:nvPr/>
        </p:nvSpPr>
        <p:spPr>
          <a:xfrm>
            <a:off x="4114056" y="4711601"/>
            <a:ext cx="9784556" cy="4922936"/>
          </a:xfrm>
          <a:custGeom>
            <a:avLst/>
            <a:gdLst/>
            <a:ahLst/>
            <a:cxnLst/>
            <a:rect l="l" t="t" r="r" b="b"/>
            <a:pathLst>
              <a:path w="9784556" h="4922936">
                <a:moveTo>
                  <a:pt x="0" y="0"/>
                </a:moveTo>
                <a:lnTo>
                  <a:pt x="9784556" y="0"/>
                </a:lnTo>
                <a:lnTo>
                  <a:pt x="9784556" y="4922937"/>
                </a:lnTo>
                <a:lnTo>
                  <a:pt x="0" y="4922937"/>
                </a:lnTo>
                <a:lnTo>
                  <a:pt x="0" y="0"/>
                </a:lnTo>
                <a:close/>
              </a:path>
            </a:pathLst>
          </a:custGeom>
          <a:blipFill>
            <a:blip r:embed="rId4"/>
            <a:stretch>
              <a:fillRect t="-27" b="-27"/>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4044761" y="703837"/>
            <a:ext cx="5280899" cy="610434"/>
          </a:xfrm>
          <a:prstGeom prst="rect">
            <a:avLst/>
          </a:prstGeom>
        </p:spPr>
        <p:txBody>
          <a:bodyPr lIns="0" tIns="0" rIns="0" bIns="0" rtlCol="0" anchor="t">
            <a:spAutoFit/>
          </a:bodyPr>
          <a:lstStyle/>
          <a:p>
            <a:pPr algn="l">
              <a:lnSpc>
                <a:spcPts val="5377"/>
              </a:lnSpc>
            </a:pPr>
            <a:r>
              <a:rPr lang="en-US" sz="4302">
                <a:solidFill>
                  <a:srgbClr val="FFFFFF"/>
                </a:solidFill>
                <a:latin typeface="Barlow Bold"/>
              </a:rPr>
              <a:t>Question 13</a:t>
            </a:r>
          </a:p>
        </p:txBody>
      </p:sp>
      <p:sp>
        <p:nvSpPr>
          <p:cNvPr id="6" name="TextBox 6"/>
          <p:cNvSpPr txBox="1"/>
          <p:nvPr/>
        </p:nvSpPr>
        <p:spPr>
          <a:xfrm>
            <a:off x="4044761" y="1821240"/>
            <a:ext cx="10198478" cy="378113"/>
          </a:xfrm>
          <a:prstGeom prst="rect">
            <a:avLst/>
          </a:prstGeom>
        </p:spPr>
        <p:txBody>
          <a:bodyPr lIns="0" tIns="0" rIns="0" bIns="0" rtlCol="0" anchor="t">
            <a:spAutoFit/>
          </a:bodyPr>
          <a:lstStyle/>
          <a:p>
            <a:pPr algn="l">
              <a:lnSpc>
                <a:spcPts val="3097"/>
              </a:lnSpc>
            </a:pPr>
            <a:r>
              <a:rPr lang="en-US" sz="1936">
                <a:solidFill>
                  <a:srgbClr val="E5E0DF"/>
                </a:solidFill>
                <a:latin typeface="Barlow"/>
              </a:rPr>
              <a:t>How does the effectiveness of campaigns vary based on the size of the ad and placement type?</a:t>
            </a:r>
          </a:p>
        </p:txBody>
      </p:sp>
      <p:sp>
        <p:nvSpPr>
          <p:cNvPr id="7" name="TextBox 7"/>
          <p:cNvSpPr txBox="1"/>
          <p:nvPr/>
        </p:nvSpPr>
        <p:spPr>
          <a:xfrm>
            <a:off x="4437965" y="2491115"/>
            <a:ext cx="9805274" cy="1164819"/>
          </a:xfrm>
          <a:prstGeom prst="rect">
            <a:avLst/>
          </a:prstGeom>
        </p:spPr>
        <p:txBody>
          <a:bodyPr lIns="0" tIns="0" rIns="0" bIns="0" rtlCol="0" anchor="t">
            <a:spAutoFit/>
          </a:bodyPr>
          <a:lstStyle/>
          <a:p>
            <a:pPr marL="292011" lvl="1" indent="-146005" algn="l">
              <a:lnSpc>
                <a:spcPts val="3097"/>
              </a:lnSpc>
              <a:buFont typeface="Arial"/>
              <a:buChar char="•"/>
            </a:pPr>
            <a:r>
              <a:rPr lang="en-US" sz="1936">
                <a:solidFill>
                  <a:srgbClr val="E5E0DF"/>
                </a:solidFill>
                <a:latin typeface="Barlow Bold"/>
              </a:rPr>
              <a:t>Clicks by Placement:</a:t>
            </a:r>
            <a:r>
              <a:rPr lang="en-US" sz="1936">
                <a:solidFill>
                  <a:srgbClr val="E5E0DF"/>
                </a:solidFill>
                <a:latin typeface="Barlow"/>
              </a:rPr>
              <a:t> The number of clicks varies depending on the placement. Placement "mno" has the highest number of clicks, followed by "jkl" and "def." Placements "abc" and "ghi" have the fewest clicks.</a:t>
            </a:r>
          </a:p>
        </p:txBody>
      </p:sp>
      <p:sp>
        <p:nvSpPr>
          <p:cNvPr id="8" name="TextBox 8"/>
          <p:cNvSpPr txBox="1"/>
          <p:nvPr/>
        </p:nvSpPr>
        <p:spPr>
          <a:xfrm>
            <a:off x="4437965" y="3769400"/>
            <a:ext cx="9805274" cy="1164819"/>
          </a:xfrm>
          <a:prstGeom prst="rect">
            <a:avLst/>
          </a:prstGeom>
        </p:spPr>
        <p:txBody>
          <a:bodyPr lIns="0" tIns="0" rIns="0" bIns="0" rtlCol="0" anchor="t">
            <a:spAutoFit/>
          </a:bodyPr>
          <a:lstStyle/>
          <a:p>
            <a:pPr marL="292011" lvl="1" indent="-146005" algn="l">
              <a:lnSpc>
                <a:spcPts val="3097"/>
              </a:lnSpc>
              <a:buFont typeface="Arial"/>
              <a:buChar char="•"/>
            </a:pPr>
            <a:r>
              <a:rPr lang="en-US" sz="1936">
                <a:solidFill>
                  <a:srgbClr val="E5E0DF"/>
                </a:solidFill>
                <a:latin typeface="Barlow Bold"/>
              </a:rPr>
              <a:t>Clicks by Banner Size:</a:t>
            </a:r>
            <a:r>
              <a:rPr lang="en-US" sz="1936">
                <a:solidFill>
                  <a:srgbClr val="E5E0DF"/>
                </a:solidFill>
                <a:latin typeface="Barlow"/>
              </a:rPr>
              <a:t> It's difficult to draw definitive conclusions about clicks by banner size because the x-axis labels only show placeholders like "50 x 600" and "300 x 400" instead of the actual banner dimensions.</a:t>
            </a:r>
          </a:p>
        </p:txBody>
      </p:sp>
      <p:sp>
        <p:nvSpPr>
          <p:cNvPr id="9" name="Freeform 9" descr="preencoded.png"/>
          <p:cNvSpPr/>
          <p:nvPr/>
        </p:nvSpPr>
        <p:spPr>
          <a:xfrm>
            <a:off x="3953321" y="5256460"/>
            <a:ext cx="10381358" cy="4353371"/>
          </a:xfrm>
          <a:custGeom>
            <a:avLst/>
            <a:gdLst/>
            <a:ahLst/>
            <a:cxnLst/>
            <a:rect l="l" t="t" r="r" b="b"/>
            <a:pathLst>
              <a:path w="10381358" h="4353371">
                <a:moveTo>
                  <a:pt x="0" y="0"/>
                </a:moveTo>
                <a:lnTo>
                  <a:pt x="10381358" y="0"/>
                </a:lnTo>
                <a:lnTo>
                  <a:pt x="10381358" y="4353371"/>
                </a:lnTo>
                <a:lnTo>
                  <a:pt x="0" y="4353371"/>
                </a:lnTo>
                <a:lnTo>
                  <a:pt x="0" y="0"/>
                </a:lnTo>
                <a:close/>
              </a:path>
            </a:pathLst>
          </a:custGeom>
          <a:blipFill>
            <a:blip r:embed="rId4"/>
            <a:stretch>
              <a:fillRect l="-9" r="-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0"/>
            <a:ext cx="18288000" cy="10305306"/>
            <a:chOff x="0" y="0"/>
            <a:chExt cx="24384000" cy="13740408"/>
          </a:xfrm>
        </p:grpSpPr>
        <p:sp>
          <p:nvSpPr>
            <p:cNvPr id="4" name="Freeform 4"/>
            <p:cNvSpPr/>
            <p:nvPr/>
          </p:nvSpPr>
          <p:spPr>
            <a:xfrm>
              <a:off x="0" y="0"/>
              <a:ext cx="24384000" cy="13740385"/>
            </a:xfrm>
            <a:custGeom>
              <a:avLst/>
              <a:gdLst/>
              <a:ahLst/>
              <a:cxnLst/>
              <a:rect l="l" t="t" r="r" b="b"/>
              <a:pathLst>
                <a:path w="24384000" h="13740385">
                  <a:moveTo>
                    <a:pt x="0" y="0"/>
                  </a:moveTo>
                  <a:lnTo>
                    <a:pt x="24384000" y="0"/>
                  </a:lnTo>
                  <a:lnTo>
                    <a:pt x="24384000" y="13740385"/>
                  </a:lnTo>
                  <a:lnTo>
                    <a:pt x="0" y="13740385"/>
                  </a:lnTo>
                  <a:close/>
                </a:path>
              </a:pathLst>
            </a:custGeom>
            <a:solidFill>
              <a:srgbClr val="0C0C0C">
                <a:alpha val="74902"/>
              </a:srgbClr>
            </a:solidFill>
          </p:spPr>
        </p:sp>
      </p:grpSp>
      <p:sp>
        <p:nvSpPr>
          <p:cNvPr id="5" name="TextBox 5"/>
          <p:cNvSpPr txBox="1"/>
          <p:nvPr/>
        </p:nvSpPr>
        <p:spPr>
          <a:xfrm>
            <a:off x="4912728" y="589686"/>
            <a:ext cx="4367242" cy="496283"/>
          </a:xfrm>
          <a:prstGeom prst="rect">
            <a:avLst/>
          </a:prstGeom>
        </p:spPr>
        <p:txBody>
          <a:bodyPr lIns="0" tIns="0" rIns="0" bIns="0" rtlCol="0" anchor="t">
            <a:spAutoFit/>
          </a:bodyPr>
          <a:lstStyle/>
          <a:p>
            <a:pPr algn="l">
              <a:lnSpc>
                <a:spcPts val="4478"/>
              </a:lnSpc>
            </a:pPr>
            <a:r>
              <a:rPr lang="en-US" sz="3582">
                <a:solidFill>
                  <a:srgbClr val="FFFFFF"/>
                </a:solidFill>
                <a:latin typeface="Barlow Bold"/>
              </a:rPr>
              <a:t>Project Summary</a:t>
            </a:r>
          </a:p>
        </p:txBody>
      </p:sp>
      <p:sp>
        <p:nvSpPr>
          <p:cNvPr id="6" name="TextBox 6"/>
          <p:cNvSpPr txBox="1"/>
          <p:nvPr/>
        </p:nvSpPr>
        <p:spPr>
          <a:xfrm>
            <a:off x="4912728" y="1510635"/>
            <a:ext cx="8462397" cy="3670935"/>
          </a:xfrm>
          <a:prstGeom prst="rect">
            <a:avLst/>
          </a:prstGeom>
        </p:spPr>
        <p:txBody>
          <a:bodyPr lIns="0" tIns="0" rIns="0" bIns="0" rtlCol="0" anchor="t">
            <a:spAutoFit/>
          </a:bodyPr>
          <a:lstStyle/>
          <a:p>
            <a:pPr algn="l">
              <a:lnSpc>
                <a:spcPts val="3224"/>
              </a:lnSpc>
            </a:pPr>
            <a:r>
              <a:rPr lang="en-US" sz="2014">
                <a:solidFill>
                  <a:srgbClr val="E5E0DF"/>
                </a:solidFill>
                <a:latin typeface="Barlow"/>
              </a:rPr>
              <a:t>The project involves analyzing a dataset of online advertising performance data to gain insights into user engagement, banner size impact, top placements, cost-revenue relationship, post-click conversion rates, and other key metrics. The objective is to identify trends, patterns, and outliers in the data, and to evaluate the effectiveness of different campaigns and banner sizes. The analysis is performed using Python and the pandas library, and the results are visualized using matplotlib and seaborn. The project provides valuable insights for optimizing online advertising campaigns and improving their performance.</a:t>
            </a:r>
          </a:p>
        </p:txBody>
      </p:sp>
      <p:grpSp>
        <p:nvGrpSpPr>
          <p:cNvPr id="7" name="Group 7"/>
          <p:cNvGrpSpPr/>
          <p:nvPr/>
        </p:nvGrpSpPr>
        <p:grpSpPr>
          <a:xfrm>
            <a:off x="4816525" y="5452765"/>
            <a:ext cx="2754809" cy="2901255"/>
            <a:chOff x="0" y="0"/>
            <a:chExt cx="3673078" cy="3868340"/>
          </a:xfrm>
        </p:grpSpPr>
        <p:sp>
          <p:nvSpPr>
            <p:cNvPr id="8" name="Freeform 8"/>
            <p:cNvSpPr/>
            <p:nvPr/>
          </p:nvSpPr>
          <p:spPr>
            <a:xfrm>
              <a:off x="6350" y="6350"/>
              <a:ext cx="3660394" cy="3855593"/>
            </a:xfrm>
            <a:custGeom>
              <a:avLst/>
              <a:gdLst/>
              <a:ahLst/>
              <a:cxnLst/>
              <a:rect l="l" t="t" r="r" b="b"/>
              <a:pathLst>
                <a:path w="3660394" h="3855593">
                  <a:moveTo>
                    <a:pt x="0" y="122809"/>
                  </a:moveTo>
                  <a:cubicBezTo>
                    <a:pt x="0" y="54991"/>
                    <a:pt x="54991" y="0"/>
                    <a:pt x="122809" y="0"/>
                  </a:cubicBezTo>
                  <a:lnTo>
                    <a:pt x="3537585" y="0"/>
                  </a:lnTo>
                  <a:cubicBezTo>
                    <a:pt x="3605403" y="0"/>
                    <a:pt x="3660394" y="54991"/>
                    <a:pt x="3660394" y="122809"/>
                  </a:cubicBezTo>
                  <a:lnTo>
                    <a:pt x="3660394" y="3732784"/>
                  </a:lnTo>
                  <a:cubicBezTo>
                    <a:pt x="3660394" y="3800602"/>
                    <a:pt x="3605403" y="3855593"/>
                    <a:pt x="3537585" y="3855593"/>
                  </a:cubicBezTo>
                  <a:lnTo>
                    <a:pt x="122809" y="3855593"/>
                  </a:lnTo>
                  <a:cubicBezTo>
                    <a:pt x="54991" y="3855593"/>
                    <a:pt x="0" y="3800602"/>
                    <a:pt x="0" y="3732784"/>
                  </a:cubicBezTo>
                  <a:close/>
                </a:path>
              </a:pathLst>
            </a:custGeom>
            <a:solidFill>
              <a:srgbClr val="204C8E"/>
            </a:solidFill>
          </p:spPr>
        </p:sp>
        <p:sp>
          <p:nvSpPr>
            <p:cNvPr id="9" name="Freeform 9"/>
            <p:cNvSpPr/>
            <p:nvPr/>
          </p:nvSpPr>
          <p:spPr>
            <a:xfrm>
              <a:off x="0" y="0"/>
              <a:ext cx="3673094" cy="3868293"/>
            </a:xfrm>
            <a:custGeom>
              <a:avLst/>
              <a:gdLst/>
              <a:ahLst/>
              <a:cxnLst/>
              <a:rect l="l" t="t" r="r" b="b"/>
              <a:pathLst>
                <a:path w="3673094" h="3868293">
                  <a:moveTo>
                    <a:pt x="0" y="129159"/>
                  </a:moveTo>
                  <a:cubicBezTo>
                    <a:pt x="0" y="57912"/>
                    <a:pt x="57785" y="0"/>
                    <a:pt x="129159" y="0"/>
                  </a:cubicBezTo>
                  <a:lnTo>
                    <a:pt x="3543935" y="0"/>
                  </a:lnTo>
                  <a:lnTo>
                    <a:pt x="3543935" y="6350"/>
                  </a:lnTo>
                  <a:lnTo>
                    <a:pt x="3543935" y="0"/>
                  </a:lnTo>
                  <a:cubicBezTo>
                    <a:pt x="3615309" y="0"/>
                    <a:pt x="3673094" y="57912"/>
                    <a:pt x="3673094" y="129159"/>
                  </a:cubicBezTo>
                  <a:lnTo>
                    <a:pt x="3666744" y="129159"/>
                  </a:lnTo>
                  <a:lnTo>
                    <a:pt x="3673094" y="129159"/>
                  </a:lnTo>
                  <a:lnTo>
                    <a:pt x="3673094" y="3739134"/>
                  </a:lnTo>
                  <a:lnTo>
                    <a:pt x="3666744" y="3739134"/>
                  </a:lnTo>
                  <a:lnTo>
                    <a:pt x="3673094" y="3739134"/>
                  </a:lnTo>
                  <a:cubicBezTo>
                    <a:pt x="3673094" y="3810508"/>
                    <a:pt x="3615309" y="3868293"/>
                    <a:pt x="3543935" y="3868293"/>
                  </a:cubicBezTo>
                  <a:lnTo>
                    <a:pt x="3543935" y="3861943"/>
                  </a:lnTo>
                  <a:lnTo>
                    <a:pt x="3543935" y="3868293"/>
                  </a:lnTo>
                  <a:lnTo>
                    <a:pt x="129159" y="3868293"/>
                  </a:lnTo>
                  <a:lnTo>
                    <a:pt x="129159" y="3861943"/>
                  </a:lnTo>
                  <a:lnTo>
                    <a:pt x="129159" y="3868293"/>
                  </a:lnTo>
                  <a:cubicBezTo>
                    <a:pt x="57785" y="3868293"/>
                    <a:pt x="0" y="3810508"/>
                    <a:pt x="0" y="3739134"/>
                  </a:cubicBezTo>
                  <a:lnTo>
                    <a:pt x="0" y="129159"/>
                  </a:lnTo>
                  <a:lnTo>
                    <a:pt x="6350" y="129159"/>
                  </a:lnTo>
                  <a:lnTo>
                    <a:pt x="0" y="129159"/>
                  </a:lnTo>
                  <a:moveTo>
                    <a:pt x="12700" y="129159"/>
                  </a:moveTo>
                  <a:lnTo>
                    <a:pt x="12700" y="3739134"/>
                  </a:lnTo>
                  <a:lnTo>
                    <a:pt x="6350" y="3739134"/>
                  </a:lnTo>
                  <a:lnTo>
                    <a:pt x="12700" y="3739134"/>
                  </a:lnTo>
                  <a:cubicBezTo>
                    <a:pt x="12700" y="3803523"/>
                    <a:pt x="64897" y="3855593"/>
                    <a:pt x="129159" y="3855593"/>
                  </a:cubicBezTo>
                  <a:lnTo>
                    <a:pt x="3543935" y="3855593"/>
                  </a:lnTo>
                  <a:cubicBezTo>
                    <a:pt x="3608324" y="3855593"/>
                    <a:pt x="3660394" y="3803396"/>
                    <a:pt x="3660394" y="3739134"/>
                  </a:cubicBezTo>
                  <a:lnTo>
                    <a:pt x="3660394" y="129159"/>
                  </a:lnTo>
                  <a:cubicBezTo>
                    <a:pt x="3660394" y="64770"/>
                    <a:pt x="3608197" y="12700"/>
                    <a:pt x="3543935" y="12700"/>
                  </a:cubicBezTo>
                  <a:lnTo>
                    <a:pt x="129159" y="12700"/>
                  </a:lnTo>
                  <a:lnTo>
                    <a:pt x="129159" y="6350"/>
                  </a:lnTo>
                  <a:lnTo>
                    <a:pt x="129159" y="12700"/>
                  </a:lnTo>
                  <a:cubicBezTo>
                    <a:pt x="64897" y="12700"/>
                    <a:pt x="12700" y="64897"/>
                    <a:pt x="12700" y="129159"/>
                  </a:cubicBezTo>
                  <a:close/>
                </a:path>
              </a:pathLst>
            </a:custGeom>
            <a:solidFill>
              <a:srgbClr val="3965A7"/>
            </a:solidFill>
          </p:spPr>
        </p:sp>
      </p:grpSp>
      <p:sp>
        <p:nvSpPr>
          <p:cNvPr id="10" name="TextBox 10"/>
          <p:cNvSpPr txBox="1"/>
          <p:nvPr/>
        </p:nvSpPr>
        <p:spPr>
          <a:xfrm>
            <a:off x="5126891" y="6139190"/>
            <a:ext cx="2134076" cy="721906"/>
          </a:xfrm>
          <a:prstGeom prst="rect">
            <a:avLst/>
          </a:prstGeom>
        </p:spPr>
        <p:txBody>
          <a:bodyPr lIns="0" tIns="0" rIns="0" bIns="0" rtlCol="0" anchor="t">
            <a:spAutoFit/>
          </a:bodyPr>
          <a:lstStyle/>
          <a:p>
            <a:pPr algn="ctr">
              <a:lnSpc>
                <a:spcPts val="6179"/>
              </a:lnSpc>
            </a:pPr>
            <a:r>
              <a:rPr lang="en-US" sz="4943">
                <a:solidFill>
                  <a:srgbClr val="FFFFFF"/>
                </a:solidFill>
                <a:latin typeface="Barlow Bold"/>
              </a:rPr>
              <a:t>364</a:t>
            </a:r>
          </a:p>
        </p:txBody>
      </p:sp>
      <p:sp>
        <p:nvSpPr>
          <p:cNvPr id="11" name="TextBox 11"/>
          <p:cNvSpPr txBox="1"/>
          <p:nvPr/>
        </p:nvSpPr>
        <p:spPr>
          <a:xfrm>
            <a:off x="5126891" y="7018169"/>
            <a:ext cx="2134076" cy="293281"/>
          </a:xfrm>
          <a:prstGeom prst="rect">
            <a:avLst/>
          </a:prstGeom>
        </p:spPr>
        <p:txBody>
          <a:bodyPr lIns="0" tIns="0" rIns="0" bIns="0" rtlCol="0" anchor="t">
            <a:spAutoFit/>
          </a:bodyPr>
          <a:lstStyle/>
          <a:p>
            <a:pPr algn="ctr">
              <a:lnSpc>
                <a:spcPts val="2580"/>
              </a:lnSpc>
            </a:pPr>
            <a:r>
              <a:rPr lang="en-US" sz="1612">
                <a:solidFill>
                  <a:srgbClr val="FFFFFF"/>
                </a:solidFill>
                <a:latin typeface="Barlow"/>
              </a:rPr>
              <a:t>Lines of Code</a:t>
            </a:r>
          </a:p>
        </p:txBody>
      </p:sp>
      <p:grpSp>
        <p:nvGrpSpPr>
          <p:cNvPr id="12" name="Group 12"/>
          <p:cNvGrpSpPr/>
          <p:nvPr/>
        </p:nvGrpSpPr>
        <p:grpSpPr>
          <a:xfrm>
            <a:off x="7766447" y="5452765"/>
            <a:ext cx="2754809" cy="2901255"/>
            <a:chOff x="0" y="0"/>
            <a:chExt cx="3673078" cy="3868340"/>
          </a:xfrm>
        </p:grpSpPr>
        <p:sp>
          <p:nvSpPr>
            <p:cNvPr id="13" name="Freeform 13"/>
            <p:cNvSpPr/>
            <p:nvPr/>
          </p:nvSpPr>
          <p:spPr>
            <a:xfrm>
              <a:off x="6350" y="6350"/>
              <a:ext cx="3660394" cy="3855593"/>
            </a:xfrm>
            <a:custGeom>
              <a:avLst/>
              <a:gdLst/>
              <a:ahLst/>
              <a:cxnLst/>
              <a:rect l="l" t="t" r="r" b="b"/>
              <a:pathLst>
                <a:path w="3660394" h="3855593">
                  <a:moveTo>
                    <a:pt x="0" y="122809"/>
                  </a:moveTo>
                  <a:cubicBezTo>
                    <a:pt x="0" y="54991"/>
                    <a:pt x="54991" y="0"/>
                    <a:pt x="122809" y="0"/>
                  </a:cubicBezTo>
                  <a:lnTo>
                    <a:pt x="3537585" y="0"/>
                  </a:lnTo>
                  <a:cubicBezTo>
                    <a:pt x="3605403" y="0"/>
                    <a:pt x="3660394" y="54991"/>
                    <a:pt x="3660394" y="122809"/>
                  </a:cubicBezTo>
                  <a:lnTo>
                    <a:pt x="3660394" y="3732784"/>
                  </a:lnTo>
                  <a:cubicBezTo>
                    <a:pt x="3660394" y="3800602"/>
                    <a:pt x="3605403" y="3855593"/>
                    <a:pt x="3537585" y="3855593"/>
                  </a:cubicBezTo>
                  <a:lnTo>
                    <a:pt x="122809" y="3855593"/>
                  </a:lnTo>
                  <a:cubicBezTo>
                    <a:pt x="54991" y="3855593"/>
                    <a:pt x="0" y="3800602"/>
                    <a:pt x="0" y="3732784"/>
                  </a:cubicBezTo>
                  <a:close/>
                </a:path>
              </a:pathLst>
            </a:custGeom>
            <a:solidFill>
              <a:srgbClr val="204C8E"/>
            </a:solidFill>
          </p:spPr>
        </p:sp>
        <p:sp>
          <p:nvSpPr>
            <p:cNvPr id="14" name="Freeform 14"/>
            <p:cNvSpPr/>
            <p:nvPr/>
          </p:nvSpPr>
          <p:spPr>
            <a:xfrm>
              <a:off x="0" y="0"/>
              <a:ext cx="3673094" cy="3868293"/>
            </a:xfrm>
            <a:custGeom>
              <a:avLst/>
              <a:gdLst/>
              <a:ahLst/>
              <a:cxnLst/>
              <a:rect l="l" t="t" r="r" b="b"/>
              <a:pathLst>
                <a:path w="3673094" h="3868293">
                  <a:moveTo>
                    <a:pt x="0" y="129159"/>
                  </a:moveTo>
                  <a:cubicBezTo>
                    <a:pt x="0" y="57912"/>
                    <a:pt x="57785" y="0"/>
                    <a:pt x="129159" y="0"/>
                  </a:cubicBezTo>
                  <a:lnTo>
                    <a:pt x="3543935" y="0"/>
                  </a:lnTo>
                  <a:lnTo>
                    <a:pt x="3543935" y="6350"/>
                  </a:lnTo>
                  <a:lnTo>
                    <a:pt x="3543935" y="0"/>
                  </a:lnTo>
                  <a:cubicBezTo>
                    <a:pt x="3615309" y="0"/>
                    <a:pt x="3673094" y="57912"/>
                    <a:pt x="3673094" y="129159"/>
                  </a:cubicBezTo>
                  <a:lnTo>
                    <a:pt x="3666744" y="129159"/>
                  </a:lnTo>
                  <a:lnTo>
                    <a:pt x="3673094" y="129159"/>
                  </a:lnTo>
                  <a:lnTo>
                    <a:pt x="3673094" y="3739134"/>
                  </a:lnTo>
                  <a:lnTo>
                    <a:pt x="3666744" y="3739134"/>
                  </a:lnTo>
                  <a:lnTo>
                    <a:pt x="3673094" y="3739134"/>
                  </a:lnTo>
                  <a:cubicBezTo>
                    <a:pt x="3673094" y="3810508"/>
                    <a:pt x="3615309" y="3868293"/>
                    <a:pt x="3543935" y="3868293"/>
                  </a:cubicBezTo>
                  <a:lnTo>
                    <a:pt x="3543935" y="3861943"/>
                  </a:lnTo>
                  <a:lnTo>
                    <a:pt x="3543935" y="3868293"/>
                  </a:lnTo>
                  <a:lnTo>
                    <a:pt x="129159" y="3868293"/>
                  </a:lnTo>
                  <a:lnTo>
                    <a:pt x="129159" y="3861943"/>
                  </a:lnTo>
                  <a:lnTo>
                    <a:pt x="129159" y="3868293"/>
                  </a:lnTo>
                  <a:cubicBezTo>
                    <a:pt x="57785" y="3868293"/>
                    <a:pt x="0" y="3810508"/>
                    <a:pt x="0" y="3739134"/>
                  </a:cubicBezTo>
                  <a:lnTo>
                    <a:pt x="0" y="129159"/>
                  </a:lnTo>
                  <a:lnTo>
                    <a:pt x="6350" y="129159"/>
                  </a:lnTo>
                  <a:lnTo>
                    <a:pt x="0" y="129159"/>
                  </a:lnTo>
                  <a:moveTo>
                    <a:pt x="12700" y="129159"/>
                  </a:moveTo>
                  <a:lnTo>
                    <a:pt x="12700" y="3739134"/>
                  </a:lnTo>
                  <a:lnTo>
                    <a:pt x="6350" y="3739134"/>
                  </a:lnTo>
                  <a:lnTo>
                    <a:pt x="12700" y="3739134"/>
                  </a:lnTo>
                  <a:cubicBezTo>
                    <a:pt x="12700" y="3803523"/>
                    <a:pt x="64897" y="3855593"/>
                    <a:pt x="129159" y="3855593"/>
                  </a:cubicBezTo>
                  <a:lnTo>
                    <a:pt x="3543935" y="3855593"/>
                  </a:lnTo>
                  <a:cubicBezTo>
                    <a:pt x="3608324" y="3855593"/>
                    <a:pt x="3660394" y="3803396"/>
                    <a:pt x="3660394" y="3739134"/>
                  </a:cubicBezTo>
                  <a:lnTo>
                    <a:pt x="3660394" y="129159"/>
                  </a:lnTo>
                  <a:cubicBezTo>
                    <a:pt x="3660394" y="64770"/>
                    <a:pt x="3608197" y="12700"/>
                    <a:pt x="3543935" y="12700"/>
                  </a:cubicBezTo>
                  <a:lnTo>
                    <a:pt x="129159" y="12700"/>
                  </a:lnTo>
                  <a:lnTo>
                    <a:pt x="129159" y="6350"/>
                  </a:lnTo>
                  <a:lnTo>
                    <a:pt x="129159" y="12700"/>
                  </a:lnTo>
                  <a:cubicBezTo>
                    <a:pt x="64897" y="12700"/>
                    <a:pt x="12700" y="64897"/>
                    <a:pt x="12700" y="129159"/>
                  </a:cubicBezTo>
                  <a:close/>
                </a:path>
              </a:pathLst>
            </a:custGeom>
            <a:solidFill>
              <a:srgbClr val="3965A7"/>
            </a:solidFill>
          </p:spPr>
        </p:sp>
      </p:grpSp>
      <p:sp>
        <p:nvSpPr>
          <p:cNvPr id="15" name="TextBox 15"/>
          <p:cNvSpPr txBox="1"/>
          <p:nvPr/>
        </p:nvSpPr>
        <p:spPr>
          <a:xfrm>
            <a:off x="8076812" y="6139190"/>
            <a:ext cx="2134076" cy="721906"/>
          </a:xfrm>
          <a:prstGeom prst="rect">
            <a:avLst/>
          </a:prstGeom>
        </p:spPr>
        <p:txBody>
          <a:bodyPr lIns="0" tIns="0" rIns="0" bIns="0" rtlCol="0" anchor="t">
            <a:spAutoFit/>
          </a:bodyPr>
          <a:lstStyle/>
          <a:p>
            <a:pPr algn="ctr">
              <a:lnSpc>
                <a:spcPts val="6179"/>
              </a:lnSpc>
            </a:pPr>
            <a:r>
              <a:rPr lang="en-US" sz="4943">
                <a:solidFill>
                  <a:srgbClr val="FFFFFF"/>
                </a:solidFill>
                <a:latin typeface="Barlow Bold"/>
              </a:rPr>
              <a:t>15,409</a:t>
            </a:r>
          </a:p>
        </p:txBody>
      </p:sp>
      <p:sp>
        <p:nvSpPr>
          <p:cNvPr id="16" name="TextBox 16"/>
          <p:cNvSpPr txBox="1"/>
          <p:nvPr/>
        </p:nvSpPr>
        <p:spPr>
          <a:xfrm>
            <a:off x="8076812" y="7018169"/>
            <a:ext cx="2134076" cy="620851"/>
          </a:xfrm>
          <a:prstGeom prst="rect">
            <a:avLst/>
          </a:prstGeom>
        </p:spPr>
        <p:txBody>
          <a:bodyPr lIns="0" tIns="0" rIns="0" bIns="0" rtlCol="0" anchor="t">
            <a:spAutoFit/>
          </a:bodyPr>
          <a:lstStyle/>
          <a:p>
            <a:pPr algn="ctr">
              <a:lnSpc>
                <a:spcPts val="2580"/>
              </a:lnSpc>
            </a:pPr>
            <a:r>
              <a:rPr lang="en-US" sz="1612">
                <a:solidFill>
                  <a:srgbClr val="FFFFFF"/>
                </a:solidFill>
                <a:latin typeface="Barlow"/>
              </a:rPr>
              <a:t>Lines of Excel data analysed</a:t>
            </a:r>
          </a:p>
        </p:txBody>
      </p:sp>
      <p:grpSp>
        <p:nvGrpSpPr>
          <p:cNvPr id="17" name="Group 17"/>
          <p:cNvGrpSpPr/>
          <p:nvPr/>
        </p:nvGrpSpPr>
        <p:grpSpPr>
          <a:xfrm>
            <a:off x="10716369" y="5452765"/>
            <a:ext cx="2754809" cy="2901255"/>
            <a:chOff x="0" y="0"/>
            <a:chExt cx="3673078" cy="3868340"/>
          </a:xfrm>
        </p:grpSpPr>
        <p:sp>
          <p:nvSpPr>
            <p:cNvPr id="18" name="Freeform 18"/>
            <p:cNvSpPr/>
            <p:nvPr/>
          </p:nvSpPr>
          <p:spPr>
            <a:xfrm>
              <a:off x="6350" y="6350"/>
              <a:ext cx="3660394" cy="3855593"/>
            </a:xfrm>
            <a:custGeom>
              <a:avLst/>
              <a:gdLst/>
              <a:ahLst/>
              <a:cxnLst/>
              <a:rect l="l" t="t" r="r" b="b"/>
              <a:pathLst>
                <a:path w="3660394" h="3855593">
                  <a:moveTo>
                    <a:pt x="0" y="122809"/>
                  </a:moveTo>
                  <a:cubicBezTo>
                    <a:pt x="0" y="54991"/>
                    <a:pt x="54991" y="0"/>
                    <a:pt x="122809" y="0"/>
                  </a:cubicBezTo>
                  <a:lnTo>
                    <a:pt x="3537585" y="0"/>
                  </a:lnTo>
                  <a:cubicBezTo>
                    <a:pt x="3605403" y="0"/>
                    <a:pt x="3660394" y="54991"/>
                    <a:pt x="3660394" y="122809"/>
                  </a:cubicBezTo>
                  <a:lnTo>
                    <a:pt x="3660394" y="3732784"/>
                  </a:lnTo>
                  <a:cubicBezTo>
                    <a:pt x="3660394" y="3800602"/>
                    <a:pt x="3605403" y="3855593"/>
                    <a:pt x="3537585" y="3855593"/>
                  </a:cubicBezTo>
                  <a:lnTo>
                    <a:pt x="122809" y="3855593"/>
                  </a:lnTo>
                  <a:cubicBezTo>
                    <a:pt x="54991" y="3855593"/>
                    <a:pt x="0" y="3800602"/>
                    <a:pt x="0" y="3732784"/>
                  </a:cubicBezTo>
                  <a:close/>
                </a:path>
              </a:pathLst>
            </a:custGeom>
            <a:solidFill>
              <a:srgbClr val="204C8E"/>
            </a:solidFill>
          </p:spPr>
        </p:sp>
        <p:sp>
          <p:nvSpPr>
            <p:cNvPr id="19" name="Freeform 19"/>
            <p:cNvSpPr/>
            <p:nvPr/>
          </p:nvSpPr>
          <p:spPr>
            <a:xfrm>
              <a:off x="0" y="0"/>
              <a:ext cx="3673094" cy="3868293"/>
            </a:xfrm>
            <a:custGeom>
              <a:avLst/>
              <a:gdLst/>
              <a:ahLst/>
              <a:cxnLst/>
              <a:rect l="l" t="t" r="r" b="b"/>
              <a:pathLst>
                <a:path w="3673094" h="3868293">
                  <a:moveTo>
                    <a:pt x="0" y="129159"/>
                  </a:moveTo>
                  <a:cubicBezTo>
                    <a:pt x="0" y="57912"/>
                    <a:pt x="57785" y="0"/>
                    <a:pt x="129159" y="0"/>
                  </a:cubicBezTo>
                  <a:lnTo>
                    <a:pt x="3543935" y="0"/>
                  </a:lnTo>
                  <a:lnTo>
                    <a:pt x="3543935" y="6350"/>
                  </a:lnTo>
                  <a:lnTo>
                    <a:pt x="3543935" y="0"/>
                  </a:lnTo>
                  <a:cubicBezTo>
                    <a:pt x="3615309" y="0"/>
                    <a:pt x="3673094" y="57912"/>
                    <a:pt x="3673094" y="129159"/>
                  </a:cubicBezTo>
                  <a:lnTo>
                    <a:pt x="3666744" y="129159"/>
                  </a:lnTo>
                  <a:lnTo>
                    <a:pt x="3673094" y="129159"/>
                  </a:lnTo>
                  <a:lnTo>
                    <a:pt x="3673094" y="3739134"/>
                  </a:lnTo>
                  <a:lnTo>
                    <a:pt x="3666744" y="3739134"/>
                  </a:lnTo>
                  <a:lnTo>
                    <a:pt x="3673094" y="3739134"/>
                  </a:lnTo>
                  <a:cubicBezTo>
                    <a:pt x="3673094" y="3810508"/>
                    <a:pt x="3615309" y="3868293"/>
                    <a:pt x="3543935" y="3868293"/>
                  </a:cubicBezTo>
                  <a:lnTo>
                    <a:pt x="3543935" y="3861943"/>
                  </a:lnTo>
                  <a:lnTo>
                    <a:pt x="3543935" y="3868293"/>
                  </a:lnTo>
                  <a:lnTo>
                    <a:pt x="129159" y="3868293"/>
                  </a:lnTo>
                  <a:lnTo>
                    <a:pt x="129159" y="3861943"/>
                  </a:lnTo>
                  <a:lnTo>
                    <a:pt x="129159" y="3868293"/>
                  </a:lnTo>
                  <a:cubicBezTo>
                    <a:pt x="57785" y="3868293"/>
                    <a:pt x="0" y="3810508"/>
                    <a:pt x="0" y="3739134"/>
                  </a:cubicBezTo>
                  <a:lnTo>
                    <a:pt x="0" y="129159"/>
                  </a:lnTo>
                  <a:lnTo>
                    <a:pt x="6350" y="129159"/>
                  </a:lnTo>
                  <a:lnTo>
                    <a:pt x="0" y="129159"/>
                  </a:lnTo>
                  <a:moveTo>
                    <a:pt x="12700" y="129159"/>
                  </a:moveTo>
                  <a:lnTo>
                    <a:pt x="12700" y="3739134"/>
                  </a:lnTo>
                  <a:lnTo>
                    <a:pt x="6350" y="3739134"/>
                  </a:lnTo>
                  <a:lnTo>
                    <a:pt x="12700" y="3739134"/>
                  </a:lnTo>
                  <a:cubicBezTo>
                    <a:pt x="12700" y="3803523"/>
                    <a:pt x="64897" y="3855593"/>
                    <a:pt x="129159" y="3855593"/>
                  </a:cubicBezTo>
                  <a:lnTo>
                    <a:pt x="3543935" y="3855593"/>
                  </a:lnTo>
                  <a:cubicBezTo>
                    <a:pt x="3608324" y="3855593"/>
                    <a:pt x="3660394" y="3803396"/>
                    <a:pt x="3660394" y="3739134"/>
                  </a:cubicBezTo>
                  <a:lnTo>
                    <a:pt x="3660394" y="129159"/>
                  </a:lnTo>
                  <a:cubicBezTo>
                    <a:pt x="3660394" y="64770"/>
                    <a:pt x="3608197" y="12700"/>
                    <a:pt x="3543935" y="12700"/>
                  </a:cubicBezTo>
                  <a:lnTo>
                    <a:pt x="129159" y="12700"/>
                  </a:lnTo>
                  <a:lnTo>
                    <a:pt x="129159" y="6350"/>
                  </a:lnTo>
                  <a:lnTo>
                    <a:pt x="129159" y="12700"/>
                  </a:lnTo>
                  <a:cubicBezTo>
                    <a:pt x="64897" y="12700"/>
                    <a:pt x="12700" y="64897"/>
                    <a:pt x="12700" y="129159"/>
                  </a:cubicBezTo>
                  <a:close/>
                </a:path>
              </a:pathLst>
            </a:custGeom>
            <a:solidFill>
              <a:srgbClr val="3965A7"/>
            </a:solidFill>
          </p:spPr>
        </p:sp>
      </p:grpSp>
      <p:sp>
        <p:nvSpPr>
          <p:cNvPr id="20" name="TextBox 20"/>
          <p:cNvSpPr txBox="1"/>
          <p:nvPr/>
        </p:nvSpPr>
        <p:spPr>
          <a:xfrm>
            <a:off x="11026735" y="6139190"/>
            <a:ext cx="2134076" cy="721906"/>
          </a:xfrm>
          <a:prstGeom prst="rect">
            <a:avLst/>
          </a:prstGeom>
        </p:spPr>
        <p:txBody>
          <a:bodyPr lIns="0" tIns="0" rIns="0" bIns="0" rtlCol="0" anchor="t">
            <a:spAutoFit/>
          </a:bodyPr>
          <a:lstStyle/>
          <a:p>
            <a:pPr algn="ctr">
              <a:lnSpc>
                <a:spcPts val="6179"/>
              </a:lnSpc>
            </a:pPr>
            <a:r>
              <a:rPr lang="en-US" sz="4943">
                <a:solidFill>
                  <a:srgbClr val="FFFFFF"/>
                </a:solidFill>
                <a:latin typeface="Barlow Bold"/>
              </a:rPr>
              <a:t>20</a:t>
            </a:r>
          </a:p>
        </p:txBody>
      </p:sp>
      <p:sp>
        <p:nvSpPr>
          <p:cNvPr id="21" name="TextBox 21"/>
          <p:cNvSpPr txBox="1"/>
          <p:nvPr/>
        </p:nvSpPr>
        <p:spPr>
          <a:xfrm>
            <a:off x="11026735" y="7018169"/>
            <a:ext cx="2134076" cy="620851"/>
          </a:xfrm>
          <a:prstGeom prst="rect">
            <a:avLst/>
          </a:prstGeom>
        </p:spPr>
        <p:txBody>
          <a:bodyPr lIns="0" tIns="0" rIns="0" bIns="0" rtlCol="0" anchor="t">
            <a:spAutoFit/>
          </a:bodyPr>
          <a:lstStyle/>
          <a:p>
            <a:pPr algn="ctr">
              <a:lnSpc>
                <a:spcPts val="2580"/>
              </a:lnSpc>
            </a:pPr>
            <a:r>
              <a:rPr lang="en-US" sz="1612">
                <a:solidFill>
                  <a:srgbClr val="FFFFFF"/>
                </a:solidFill>
                <a:latin typeface="Barlow"/>
              </a:rPr>
              <a:t>Research Questions to answered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9827"/>
            <a:chOff x="0" y="0"/>
            <a:chExt cx="24384000" cy="13719770"/>
          </a:xfrm>
        </p:grpSpPr>
        <p:sp>
          <p:nvSpPr>
            <p:cNvPr id="4" name="Freeform 4"/>
            <p:cNvSpPr/>
            <p:nvPr/>
          </p:nvSpPr>
          <p:spPr>
            <a:xfrm>
              <a:off x="0" y="0"/>
              <a:ext cx="24384000" cy="13719811"/>
            </a:xfrm>
            <a:custGeom>
              <a:avLst/>
              <a:gdLst/>
              <a:ahLst/>
              <a:cxnLst/>
              <a:rect l="l" t="t" r="r" b="b"/>
              <a:pathLst>
                <a:path w="24384000" h="13719811">
                  <a:moveTo>
                    <a:pt x="0" y="0"/>
                  </a:moveTo>
                  <a:lnTo>
                    <a:pt x="24384000" y="0"/>
                  </a:lnTo>
                  <a:lnTo>
                    <a:pt x="24384000" y="13719811"/>
                  </a:lnTo>
                  <a:lnTo>
                    <a:pt x="0" y="13719811"/>
                  </a:lnTo>
                  <a:close/>
                </a:path>
              </a:pathLst>
            </a:custGeom>
            <a:solidFill>
              <a:srgbClr val="0C0C0C">
                <a:alpha val="74902"/>
              </a:srgbClr>
            </a:solidFill>
          </p:spPr>
        </p:sp>
      </p:grpSp>
      <p:sp>
        <p:nvSpPr>
          <p:cNvPr id="5" name="TextBox 5"/>
          <p:cNvSpPr txBox="1"/>
          <p:nvPr/>
        </p:nvSpPr>
        <p:spPr>
          <a:xfrm>
            <a:off x="4663142" y="612606"/>
            <a:ext cx="4630072" cy="538699"/>
          </a:xfrm>
          <a:prstGeom prst="rect">
            <a:avLst/>
          </a:prstGeom>
        </p:spPr>
        <p:txBody>
          <a:bodyPr lIns="0" tIns="0" rIns="0" bIns="0" rtlCol="0" anchor="t">
            <a:spAutoFit/>
          </a:bodyPr>
          <a:lstStyle/>
          <a:p>
            <a:pPr algn="l">
              <a:lnSpc>
                <a:spcPts val="4737"/>
              </a:lnSpc>
            </a:pPr>
            <a:r>
              <a:rPr lang="en-US" sz="3790">
                <a:solidFill>
                  <a:srgbClr val="FFFFFF"/>
                </a:solidFill>
                <a:latin typeface="Barlow Bold"/>
              </a:rPr>
              <a:t>Question 14</a:t>
            </a:r>
          </a:p>
        </p:txBody>
      </p:sp>
      <p:sp>
        <p:nvSpPr>
          <p:cNvPr id="6" name="TextBox 6"/>
          <p:cNvSpPr txBox="1"/>
          <p:nvPr/>
        </p:nvSpPr>
        <p:spPr>
          <a:xfrm>
            <a:off x="4663142" y="1609160"/>
            <a:ext cx="8961715" cy="668179"/>
          </a:xfrm>
          <a:prstGeom prst="rect">
            <a:avLst/>
          </a:prstGeom>
        </p:spPr>
        <p:txBody>
          <a:bodyPr lIns="0" tIns="0" rIns="0" bIns="0" rtlCol="0" anchor="t">
            <a:spAutoFit/>
          </a:bodyPr>
          <a:lstStyle/>
          <a:p>
            <a:pPr algn="l">
              <a:lnSpc>
                <a:spcPts val="2728"/>
              </a:lnSpc>
            </a:pPr>
            <a:r>
              <a:rPr lang="en-US" sz="1704">
                <a:solidFill>
                  <a:srgbClr val="E5E0DF"/>
                </a:solidFill>
                <a:latin typeface="Barlow"/>
              </a:rPr>
              <a:t>Are there any specific campaigns or banner sizes that consistently outperform others in terms of ROI?</a:t>
            </a:r>
          </a:p>
        </p:txBody>
      </p:sp>
      <p:sp>
        <p:nvSpPr>
          <p:cNvPr id="7" name="TextBox 7"/>
          <p:cNvSpPr txBox="1"/>
          <p:nvPr/>
        </p:nvSpPr>
        <p:spPr>
          <a:xfrm>
            <a:off x="4663142" y="2545735"/>
            <a:ext cx="8961715" cy="321707"/>
          </a:xfrm>
          <a:prstGeom prst="rect">
            <a:avLst/>
          </a:prstGeom>
        </p:spPr>
        <p:txBody>
          <a:bodyPr lIns="0" tIns="0" rIns="0" bIns="0" rtlCol="0" anchor="t">
            <a:spAutoFit/>
          </a:bodyPr>
          <a:lstStyle/>
          <a:p>
            <a:pPr algn="l">
              <a:lnSpc>
                <a:spcPts val="2728"/>
              </a:lnSpc>
            </a:pPr>
            <a:r>
              <a:rPr lang="en-US" sz="1704">
                <a:solidFill>
                  <a:srgbClr val="E5E0DF"/>
                </a:solidFill>
                <a:latin typeface="Barlow Bold"/>
              </a:rPr>
              <a:t>Possible Insights (Limited by Missing Data):</a:t>
            </a:r>
          </a:p>
        </p:txBody>
      </p:sp>
      <p:sp>
        <p:nvSpPr>
          <p:cNvPr id="8" name="TextBox 8"/>
          <p:cNvSpPr txBox="1"/>
          <p:nvPr/>
        </p:nvSpPr>
        <p:spPr>
          <a:xfrm>
            <a:off x="5009614" y="3135839"/>
            <a:ext cx="8615244" cy="668179"/>
          </a:xfrm>
          <a:prstGeom prst="rect">
            <a:avLst/>
          </a:prstGeom>
        </p:spPr>
        <p:txBody>
          <a:bodyPr lIns="0" tIns="0" rIns="0" bIns="0" rtlCol="0" anchor="t">
            <a:spAutoFit/>
          </a:bodyPr>
          <a:lstStyle/>
          <a:p>
            <a:pPr marL="257135" lvl="1" indent="-128568" algn="l">
              <a:lnSpc>
                <a:spcPts val="2728"/>
              </a:lnSpc>
              <a:buFont typeface="Arial"/>
              <a:buChar char="•"/>
            </a:pPr>
            <a:r>
              <a:rPr lang="en-US" sz="1704">
                <a:solidFill>
                  <a:srgbClr val="E5E0DF"/>
                </a:solidFill>
                <a:latin typeface="Barlow Bold"/>
              </a:rPr>
              <a:t>High Clicks/Low Cost:</a:t>
            </a:r>
            <a:r>
              <a:rPr lang="en-US" sz="1704">
                <a:solidFill>
                  <a:srgbClr val="E5E0DF"/>
                </a:solidFill>
                <a:latin typeface="Barlow"/>
              </a:rPr>
              <a:t> Look for campaigns with a high number of clicks relative to their cost. These campaigns might be generating more interest for the investment.</a:t>
            </a:r>
          </a:p>
        </p:txBody>
      </p:sp>
      <p:sp>
        <p:nvSpPr>
          <p:cNvPr id="9" name="TextBox 9"/>
          <p:cNvSpPr txBox="1"/>
          <p:nvPr/>
        </p:nvSpPr>
        <p:spPr>
          <a:xfrm>
            <a:off x="5009614" y="3915400"/>
            <a:ext cx="8615244" cy="1014650"/>
          </a:xfrm>
          <a:prstGeom prst="rect">
            <a:avLst/>
          </a:prstGeom>
        </p:spPr>
        <p:txBody>
          <a:bodyPr lIns="0" tIns="0" rIns="0" bIns="0" rtlCol="0" anchor="t">
            <a:spAutoFit/>
          </a:bodyPr>
          <a:lstStyle/>
          <a:p>
            <a:pPr marL="257135" lvl="1" indent="-128568" algn="l">
              <a:lnSpc>
                <a:spcPts val="2728"/>
              </a:lnSpc>
              <a:buFont typeface="Arial"/>
              <a:buChar char="•"/>
            </a:pPr>
            <a:r>
              <a:rPr lang="en-US" sz="1704">
                <a:solidFill>
                  <a:srgbClr val="E5E0DF"/>
                </a:solidFill>
                <a:latin typeface="Barlow Bold"/>
              </a:rPr>
              <a:t>Focus on Clicks:</a:t>
            </a:r>
            <a:r>
              <a:rPr lang="en-US" sz="1704">
                <a:solidFill>
                  <a:srgbClr val="E5E0DF"/>
                </a:solidFill>
                <a:latin typeface="Barlow"/>
              </a:rPr>
              <a:t> Since revenue data is missing, prioritizing campaigns with high clicks might be a starting point for further analysis. These campaigns are successful in generating user clicks, but whether those clicks translate to sales requires additional data on conversions.</a:t>
            </a:r>
          </a:p>
        </p:txBody>
      </p:sp>
      <p:sp>
        <p:nvSpPr>
          <p:cNvPr id="10" name="Freeform 10" descr="preencoded.png"/>
          <p:cNvSpPr/>
          <p:nvPr/>
        </p:nvSpPr>
        <p:spPr>
          <a:xfrm>
            <a:off x="4571702" y="5219402"/>
            <a:ext cx="6279356" cy="4474964"/>
          </a:xfrm>
          <a:custGeom>
            <a:avLst/>
            <a:gdLst/>
            <a:ahLst/>
            <a:cxnLst/>
            <a:rect l="l" t="t" r="r" b="b"/>
            <a:pathLst>
              <a:path w="6279356" h="4474964">
                <a:moveTo>
                  <a:pt x="0" y="0"/>
                </a:moveTo>
                <a:lnTo>
                  <a:pt x="6279357" y="0"/>
                </a:lnTo>
                <a:lnTo>
                  <a:pt x="6279357" y="4474964"/>
                </a:lnTo>
                <a:lnTo>
                  <a:pt x="0" y="4474964"/>
                </a:lnTo>
                <a:lnTo>
                  <a:pt x="0" y="0"/>
                </a:lnTo>
                <a:close/>
              </a:path>
            </a:pathLst>
          </a:custGeom>
          <a:blipFill>
            <a:blip r:embed="rId4"/>
            <a:stretch>
              <a:fillRect t="-38" b="-38"/>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5" y="0"/>
            <a:ext cx="18288000" cy="10339516"/>
            <a:chOff x="0" y="0"/>
            <a:chExt cx="24384000" cy="23513257"/>
          </a:xfrm>
        </p:grpSpPr>
        <p:sp>
          <p:nvSpPr>
            <p:cNvPr id="4" name="Freeform 4"/>
            <p:cNvSpPr/>
            <p:nvPr/>
          </p:nvSpPr>
          <p:spPr>
            <a:xfrm>
              <a:off x="0" y="0"/>
              <a:ext cx="24384000" cy="23513287"/>
            </a:xfrm>
            <a:custGeom>
              <a:avLst/>
              <a:gdLst/>
              <a:ahLst/>
              <a:cxnLst/>
              <a:rect l="l" t="t" r="r" b="b"/>
              <a:pathLst>
                <a:path w="24384000" h="23513287">
                  <a:moveTo>
                    <a:pt x="0" y="0"/>
                  </a:moveTo>
                  <a:lnTo>
                    <a:pt x="24384000" y="0"/>
                  </a:lnTo>
                  <a:lnTo>
                    <a:pt x="24384000" y="23513287"/>
                  </a:lnTo>
                  <a:lnTo>
                    <a:pt x="0" y="23513287"/>
                  </a:lnTo>
                  <a:close/>
                </a:path>
              </a:pathLst>
            </a:custGeom>
            <a:solidFill>
              <a:srgbClr val="0C0C0C">
                <a:alpha val="74902"/>
              </a:srgbClr>
            </a:solidFill>
          </p:spPr>
        </p:sp>
      </p:grpSp>
      <p:sp>
        <p:nvSpPr>
          <p:cNvPr id="5" name="TextBox 5"/>
          <p:cNvSpPr txBox="1"/>
          <p:nvPr/>
        </p:nvSpPr>
        <p:spPr>
          <a:xfrm>
            <a:off x="5130909" y="561261"/>
            <a:ext cx="4137600" cy="467559"/>
          </a:xfrm>
          <a:prstGeom prst="rect">
            <a:avLst/>
          </a:prstGeom>
        </p:spPr>
        <p:txBody>
          <a:bodyPr lIns="0" tIns="0" rIns="0" bIns="0" rtlCol="0" anchor="t">
            <a:spAutoFit/>
          </a:bodyPr>
          <a:lstStyle/>
          <a:p>
            <a:pPr algn="l">
              <a:lnSpc>
                <a:spcPts val="4252"/>
              </a:lnSpc>
            </a:pPr>
            <a:r>
              <a:rPr lang="en-US" sz="3402">
                <a:solidFill>
                  <a:srgbClr val="FFFFFF"/>
                </a:solidFill>
                <a:latin typeface="Barlow Bold"/>
              </a:rPr>
              <a:t>Question 15</a:t>
            </a:r>
          </a:p>
        </p:txBody>
      </p:sp>
      <p:sp>
        <p:nvSpPr>
          <p:cNvPr id="6" name="TextBox 6"/>
          <p:cNvSpPr txBox="1"/>
          <p:nvPr/>
        </p:nvSpPr>
        <p:spPr>
          <a:xfrm>
            <a:off x="5130909" y="1117435"/>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What is the distribution of post-click conversions across different placement types?</a:t>
            </a:r>
          </a:p>
        </p:txBody>
      </p:sp>
      <p:sp>
        <p:nvSpPr>
          <p:cNvPr id="12" name="TextBox 12"/>
          <p:cNvSpPr txBox="1"/>
          <p:nvPr/>
        </p:nvSpPr>
        <p:spPr>
          <a:xfrm>
            <a:off x="5286360" y="1399155"/>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Limitations of the Data:</a:t>
            </a:r>
          </a:p>
        </p:txBody>
      </p:sp>
      <p:sp>
        <p:nvSpPr>
          <p:cNvPr id="13" name="TextBox 13"/>
          <p:cNvSpPr txBox="1"/>
          <p:nvPr/>
        </p:nvSpPr>
        <p:spPr>
          <a:xfrm>
            <a:off x="5539781" y="1627760"/>
            <a:ext cx="10712588"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Limited Timeframe:</a:t>
            </a:r>
            <a:r>
              <a:rPr lang="en-US" sz="1531" dirty="0">
                <a:solidFill>
                  <a:srgbClr val="E5E0DF"/>
                </a:solidFill>
                <a:latin typeface="Barlow"/>
              </a:rPr>
              <a:t> The data doesn't show the timeframe for which these conversions were measured. A longer timeframe would provide more robust insights.</a:t>
            </a:r>
          </a:p>
        </p:txBody>
      </p:sp>
      <p:sp>
        <p:nvSpPr>
          <p:cNvPr id="14" name="TextBox 14"/>
          <p:cNvSpPr txBox="1"/>
          <p:nvPr/>
        </p:nvSpPr>
        <p:spPr>
          <a:xfrm>
            <a:off x="5539781" y="2276343"/>
            <a:ext cx="10941189"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Conversion Rate:</a:t>
            </a:r>
            <a:r>
              <a:rPr lang="en-US" sz="1531" dirty="0">
                <a:solidFill>
                  <a:srgbClr val="E5E0DF"/>
                </a:solidFill>
                <a:latin typeface="Barlow"/>
              </a:rPr>
              <a:t> The data shows the number of conversions but not the conversion rate (percentage of clicks that converted). Conversion rate would be a more informative metric for evaluating placement effectiveness.</a:t>
            </a:r>
          </a:p>
        </p:txBody>
      </p:sp>
      <p:sp>
        <p:nvSpPr>
          <p:cNvPr id="15" name="TextBox 15"/>
          <p:cNvSpPr txBox="1"/>
          <p:nvPr/>
        </p:nvSpPr>
        <p:spPr>
          <a:xfrm>
            <a:off x="5561554" y="2932382"/>
            <a:ext cx="10930302" cy="9208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Click Data:</a:t>
            </a:r>
            <a:r>
              <a:rPr lang="en-US" sz="1531" dirty="0">
                <a:solidFill>
                  <a:srgbClr val="E5E0DF"/>
                </a:solidFill>
                <a:latin typeface="Barlow"/>
              </a:rPr>
              <a:t> The data doesn't show the number of clicks for each placement. This makes it difficult to assess whether the placements with high conversions are also attracting a high volume of clicks. Ideally, you would want to consider both clicks and conversions to get a complete picture.</a:t>
            </a:r>
          </a:p>
        </p:txBody>
      </p:sp>
      <p:sp>
        <p:nvSpPr>
          <p:cNvPr id="16" name="TextBox 16"/>
          <p:cNvSpPr txBox="1"/>
          <p:nvPr/>
        </p:nvSpPr>
        <p:spPr>
          <a:xfrm>
            <a:off x="5416410" y="3842709"/>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Recommendations for Future Analysis:</a:t>
            </a:r>
          </a:p>
        </p:txBody>
      </p:sp>
      <p:sp>
        <p:nvSpPr>
          <p:cNvPr id="17" name="TextBox 17"/>
          <p:cNvSpPr txBox="1"/>
          <p:nvPr/>
        </p:nvSpPr>
        <p:spPr>
          <a:xfrm>
            <a:off x="5597261" y="4317909"/>
            <a:ext cx="10712589"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Track Clicks:</a:t>
            </a:r>
            <a:r>
              <a:rPr lang="en-US" sz="1531" dirty="0">
                <a:solidFill>
                  <a:srgbClr val="E5E0DF"/>
                </a:solidFill>
                <a:latin typeface="Barlow"/>
              </a:rPr>
              <a:t> Include data on the number of clicks alongside conversions for each placement. This will allow you to calculate conversion rates and get a more nuanced understanding of placement effectiveness.</a:t>
            </a:r>
          </a:p>
        </p:txBody>
      </p:sp>
      <p:sp>
        <p:nvSpPr>
          <p:cNvPr id="18" name="TextBox 18"/>
          <p:cNvSpPr txBox="1"/>
          <p:nvPr/>
        </p:nvSpPr>
        <p:spPr>
          <a:xfrm>
            <a:off x="5597261" y="4952500"/>
            <a:ext cx="10655108"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Track Timeframe:</a:t>
            </a:r>
            <a:r>
              <a:rPr lang="en-US" sz="1531" dirty="0">
                <a:solidFill>
                  <a:srgbClr val="E5E0DF"/>
                </a:solidFill>
                <a:latin typeface="Barlow"/>
              </a:rPr>
              <a:t> Specify the timeframe for which the data is collected. This will help to contextualize the conversion numbers.</a:t>
            </a:r>
          </a:p>
        </p:txBody>
      </p:sp>
      <p:sp>
        <p:nvSpPr>
          <p:cNvPr id="19" name="TextBox 19"/>
          <p:cNvSpPr txBox="1"/>
          <p:nvPr/>
        </p:nvSpPr>
        <p:spPr>
          <a:xfrm>
            <a:off x="5597261" y="5529544"/>
            <a:ext cx="10712589"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Longitudinal Analysis:</a:t>
            </a:r>
            <a:r>
              <a:rPr lang="en-US" sz="1531" dirty="0">
                <a:solidFill>
                  <a:srgbClr val="E5E0DF"/>
                </a:solidFill>
                <a:latin typeface="Barlow"/>
              </a:rPr>
              <a:t> Collect data over a longer period to identify trends and seasonal variations in conversion rates by placement.</a:t>
            </a:r>
          </a:p>
        </p:txBody>
      </p:sp>
      <p:sp>
        <p:nvSpPr>
          <p:cNvPr id="20" name="Freeform 20" descr="preencoded.png"/>
          <p:cNvSpPr/>
          <p:nvPr/>
        </p:nvSpPr>
        <p:spPr>
          <a:xfrm>
            <a:off x="5751600" y="6154893"/>
            <a:ext cx="7690842" cy="4017169"/>
          </a:xfrm>
          <a:custGeom>
            <a:avLst/>
            <a:gdLst/>
            <a:ahLst/>
            <a:cxnLst/>
            <a:rect l="l" t="t" r="r" b="b"/>
            <a:pathLst>
              <a:path w="7690842" h="4017169">
                <a:moveTo>
                  <a:pt x="0" y="0"/>
                </a:moveTo>
                <a:lnTo>
                  <a:pt x="7690842" y="0"/>
                </a:lnTo>
                <a:lnTo>
                  <a:pt x="7690842" y="4017169"/>
                </a:lnTo>
                <a:lnTo>
                  <a:pt x="0" y="4017169"/>
                </a:lnTo>
                <a:lnTo>
                  <a:pt x="0" y="0"/>
                </a:lnTo>
                <a:close/>
              </a:path>
            </a:pathLst>
          </a:custGeom>
          <a:blipFill>
            <a:blip r:embed="rId4"/>
            <a:stretch>
              <a:fillRect t="-56" b="-56"/>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21802130"/>
          </a:xfrm>
        </p:grpSpPr>
        <p:sp>
          <p:nvSpPr>
            <p:cNvPr id="4" name="Freeform 4"/>
            <p:cNvSpPr/>
            <p:nvPr/>
          </p:nvSpPr>
          <p:spPr>
            <a:xfrm>
              <a:off x="0" y="0"/>
              <a:ext cx="24384000" cy="21802089"/>
            </a:xfrm>
            <a:custGeom>
              <a:avLst/>
              <a:gdLst/>
              <a:ahLst/>
              <a:cxnLst/>
              <a:rect l="l" t="t" r="r" b="b"/>
              <a:pathLst>
                <a:path w="24384000" h="21802089">
                  <a:moveTo>
                    <a:pt x="0" y="0"/>
                  </a:moveTo>
                  <a:lnTo>
                    <a:pt x="24384000" y="0"/>
                  </a:lnTo>
                  <a:lnTo>
                    <a:pt x="24384000" y="21802089"/>
                  </a:lnTo>
                  <a:lnTo>
                    <a:pt x="0" y="21802089"/>
                  </a:lnTo>
                  <a:close/>
                </a:path>
              </a:pathLst>
            </a:custGeom>
            <a:solidFill>
              <a:srgbClr val="0C0C0C">
                <a:alpha val="74902"/>
              </a:srgbClr>
            </a:solidFill>
          </p:spPr>
        </p:sp>
      </p:grpSp>
      <p:sp>
        <p:nvSpPr>
          <p:cNvPr id="5" name="TextBox 5"/>
          <p:cNvSpPr txBox="1"/>
          <p:nvPr/>
        </p:nvSpPr>
        <p:spPr>
          <a:xfrm>
            <a:off x="7543800" y="603989"/>
            <a:ext cx="4137600" cy="467559"/>
          </a:xfrm>
          <a:prstGeom prst="rect">
            <a:avLst/>
          </a:prstGeom>
        </p:spPr>
        <p:txBody>
          <a:bodyPr lIns="0" tIns="0" rIns="0" bIns="0" rtlCol="0" anchor="t">
            <a:spAutoFit/>
          </a:bodyPr>
          <a:lstStyle/>
          <a:p>
            <a:pPr algn="l">
              <a:lnSpc>
                <a:spcPts val="4252"/>
              </a:lnSpc>
            </a:pPr>
            <a:r>
              <a:rPr lang="en-US" sz="3402" dirty="0">
                <a:solidFill>
                  <a:srgbClr val="FFFFFF"/>
                </a:solidFill>
                <a:latin typeface="Barlow Bold"/>
              </a:rPr>
              <a:t>Question 16</a:t>
            </a:r>
          </a:p>
        </p:txBody>
      </p:sp>
      <p:sp>
        <p:nvSpPr>
          <p:cNvPr id="6" name="TextBox 6"/>
          <p:cNvSpPr txBox="1"/>
          <p:nvPr/>
        </p:nvSpPr>
        <p:spPr>
          <a:xfrm>
            <a:off x="5123652" y="1109141"/>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Are there any noticeable differences in user engagement levels between weekdays and weekends?</a:t>
            </a:r>
          </a:p>
        </p:txBody>
      </p:sp>
      <p:sp>
        <p:nvSpPr>
          <p:cNvPr id="7" name="TextBox 7"/>
          <p:cNvSpPr txBox="1"/>
          <p:nvPr/>
        </p:nvSpPr>
        <p:spPr>
          <a:xfrm>
            <a:off x="838200" y="1602489"/>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Insights from the Bar Chart:</a:t>
            </a:r>
          </a:p>
        </p:txBody>
      </p:sp>
      <p:sp>
        <p:nvSpPr>
          <p:cNvPr id="8" name="TextBox 8"/>
          <p:cNvSpPr txBox="1"/>
          <p:nvPr/>
        </p:nvSpPr>
        <p:spPr>
          <a:xfrm>
            <a:off x="685800" y="1976569"/>
            <a:ext cx="7292163"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Higher Engagement on Weekdays:</a:t>
            </a:r>
            <a:r>
              <a:rPr lang="en-US" sz="1531" dirty="0">
                <a:solidFill>
                  <a:srgbClr val="E5E0DF"/>
                </a:solidFill>
                <a:latin typeface="Barlow"/>
              </a:rPr>
              <a:t> The bar chart indicates that user engagement is generally higher on weekdays compared to weekends.</a:t>
            </a:r>
          </a:p>
        </p:txBody>
      </p:sp>
      <p:sp>
        <p:nvSpPr>
          <p:cNvPr id="9" name="TextBox 9"/>
          <p:cNvSpPr txBox="1"/>
          <p:nvPr/>
        </p:nvSpPr>
        <p:spPr>
          <a:xfrm>
            <a:off x="685800" y="2697869"/>
            <a:ext cx="7292164" cy="1241494"/>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Potential Reasons:</a:t>
            </a:r>
            <a:r>
              <a:rPr lang="en-US" sz="1531" dirty="0">
                <a:solidFill>
                  <a:srgbClr val="E5E0DF"/>
                </a:solidFill>
                <a:latin typeface="Barlow"/>
              </a:rPr>
              <a:t> There could be a few reasons for this. People might be checking work emails or browsing work-related content more frequently on weekdays. They might also have more leisure time during evenings and weekends to engage with social media or entertainment content, but this engagement might be lower overall.</a:t>
            </a:r>
          </a:p>
        </p:txBody>
      </p:sp>
      <p:sp>
        <p:nvSpPr>
          <p:cNvPr id="10" name="TextBox 10"/>
          <p:cNvSpPr txBox="1"/>
          <p:nvPr/>
        </p:nvSpPr>
        <p:spPr>
          <a:xfrm>
            <a:off x="9068588" y="1740795"/>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Impact on Campaign Scheduling:</a:t>
            </a:r>
          </a:p>
        </p:txBody>
      </p:sp>
      <p:sp>
        <p:nvSpPr>
          <p:cNvPr id="11" name="TextBox 11"/>
          <p:cNvSpPr txBox="1"/>
          <p:nvPr/>
        </p:nvSpPr>
        <p:spPr>
          <a:xfrm>
            <a:off x="8637943" y="2016516"/>
            <a:ext cx="9269057" cy="9208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Schedule Ads for Weekdays:</a:t>
            </a:r>
            <a:r>
              <a:rPr lang="en-US" sz="1531" dirty="0">
                <a:solidFill>
                  <a:srgbClr val="E5E0DF"/>
                </a:solidFill>
                <a:latin typeface="Barlow"/>
              </a:rPr>
              <a:t> Based on the data, scheduling your campaigns for weekdays when user engagement is higher might be a good strategy. This could potentially lead to a greater number of impressions and clicks for your ads.</a:t>
            </a:r>
          </a:p>
        </p:txBody>
      </p:sp>
      <p:sp>
        <p:nvSpPr>
          <p:cNvPr id="12" name="TextBox 12"/>
          <p:cNvSpPr txBox="1"/>
          <p:nvPr/>
        </p:nvSpPr>
        <p:spPr>
          <a:xfrm>
            <a:off x="8637943" y="2888344"/>
            <a:ext cx="8964257" cy="6002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Segment Audience:</a:t>
            </a:r>
            <a:r>
              <a:rPr lang="en-US" sz="1531" dirty="0">
                <a:solidFill>
                  <a:srgbClr val="E5E0DF"/>
                </a:solidFill>
                <a:latin typeface="Barlow"/>
              </a:rPr>
              <a:t> Consider segmenting your audience and tailoring ad schedules accordingly. For example, if you are targeting working professionals, you might prioritize weekday ad scheduling.</a:t>
            </a:r>
          </a:p>
        </p:txBody>
      </p:sp>
      <p:sp>
        <p:nvSpPr>
          <p:cNvPr id="13" name="TextBox 13"/>
          <p:cNvSpPr txBox="1"/>
          <p:nvPr/>
        </p:nvSpPr>
        <p:spPr>
          <a:xfrm>
            <a:off x="8637943" y="3619897"/>
            <a:ext cx="8964257" cy="920893"/>
          </a:xfrm>
          <a:prstGeom prst="rect">
            <a:avLst/>
          </a:prstGeom>
        </p:spPr>
        <p:txBody>
          <a:bodyPr wrap="square"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Weekend Engagement Potential:</a:t>
            </a:r>
            <a:r>
              <a:rPr lang="en-US" sz="1531" dirty="0">
                <a:solidFill>
                  <a:srgbClr val="E5E0DF"/>
                </a:solidFill>
                <a:latin typeface="Barlow"/>
              </a:rPr>
              <a:t> Don't completely neglect weekends. While engagement might be lower overall, it could still be a good time to reach users who are browsing for entertainment or leisure purposes.</a:t>
            </a:r>
          </a:p>
        </p:txBody>
      </p:sp>
      <p:sp>
        <p:nvSpPr>
          <p:cNvPr id="14" name="TextBox 14"/>
          <p:cNvSpPr txBox="1"/>
          <p:nvPr/>
        </p:nvSpPr>
        <p:spPr>
          <a:xfrm>
            <a:off x="380015" y="4084717"/>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Additional Considerations:</a:t>
            </a:r>
          </a:p>
        </p:txBody>
      </p:sp>
      <p:sp>
        <p:nvSpPr>
          <p:cNvPr id="15" name="TextBox 15"/>
          <p:cNvSpPr txBox="1"/>
          <p:nvPr/>
        </p:nvSpPr>
        <p:spPr>
          <a:xfrm>
            <a:off x="262832" y="4361330"/>
            <a:ext cx="7715131" cy="587514"/>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Industry-Specific Trends:</a:t>
            </a:r>
            <a:r>
              <a:rPr lang="en-US" sz="1531" dirty="0">
                <a:solidFill>
                  <a:srgbClr val="E5E0DF"/>
                </a:solidFill>
                <a:latin typeface="Barlow"/>
              </a:rPr>
              <a:t> User engagement patterns might vary depending on your industry. Analyze your specific data to understand when your target audience is most engaged.</a:t>
            </a:r>
          </a:p>
        </p:txBody>
      </p:sp>
      <p:sp>
        <p:nvSpPr>
          <p:cNvPr id="16" name="TextBox 16"/>
          <p:cNvSpPr txBox="1"/>
          <p:nvPr/>
        </p:nvSpPr>
        <p:spPr>
          <a:xfrm>
            <a:off x="155376" y="5265464"/>
            <a:ext cx="7715131" cy="898416"/>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Bold"/>
              </a:rPr>
              <a:t>Campaign Goals:</a:t>
            </a:r>
            <a:r>
              <a:rPr lang="en-US" sz="1531" dirty="0">
                <a:solidFill>
                  <a:srgbClr val="E5E0DF"/>
                </a:solidFill>
                <a:latin typeface="Barlow"/>
              </a:rPr>
              <a:t> Consider your campaign goals. If you are aiming for brand awareness, reaching users during their leisure time on weekends might be relevant. But if your goal is to drive immediate sales, weekdays might be a better choice.</a:t>
            </a:r>
          </a:p>
        </p:txBody>
      </p:sp>
      <p:sp>
        <p:nvSpPr>
          <p:cNvPr id="17" name="TextBox 17"/>
          <p:cNvSpPr txBox="1"/>
          <p:nvPr/>
        </p:nvSpPr>
        <p:spPr>
          <a:xfrm>
            <a:off x="390901" y="6184709"/>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Bold"/>
              </a:rPr>
              <a:t>A/B Testing:</a:t>
            </a:r>
          </a:p>
        </p:txBody>
      </p:sp>
      <p:sp>
        <p:nvSpPr>
          <p:cNvPr id="18" name="TextBox 18"/>
          <p:cNvSpPr txBox="1"/>
          <p:nvPr/>
        </p:nvSpPr>
        <p:spPr>
          <a:xfrm>
            <a:off x="474315" y="6461322"/>
            <a:ext cx="7715131" cy="898416"/>
          </a:xfrm>
          <a:prstGeom prst="rect">
            <a:avLst/>
          </a:prstGeom>
        </p:spPr>
        <p:txBody>
          <a:bodyPr lIns="0" tIns="0" rIns="0" bIns="0" rtlCol="0" anchor="t">
            <a:spAutoFit/>
          </a:bodyPr>
          <a:lstStyle/>
          <a:p>
            <a:pPr marL="230932" lvl="1" indent="-115466" algn="l">
              <a:lnSpc>
                <a:spcPts val="2450"/>
              </a:lnSpc>
              <a:buFont typeface="Arial"/>
              <a:buChar char="•"/>
            </a:pPr>
            <a:r>
              <a:rPr lang="en-US" sz="1531" dirty="0">
                <a:solidFill>
                  <a:srgbClr val="E5E0DF"/>
                </a:solidFill>
                <a:latin typeface="Barlow"/>
              </a:rPr>
              <a:t>Test different ad scheduling strategies to see which ones perform best for your target audience and campaign goals. You can use A/B testing to compare the effectiveness of weekday vs. weekend scheduling or even test variations within each timeframe.</a:t>
            </a:r>
          </a:p>
        </p:txBody>
      </p:sp>
      <p:sp>
        <p:nvSpPr>
          <p:cNvPr id="19" name="Freeform 19" descr="preencoded.png"/>
          <p:cNvSpPr/>
          <p:nvPr/>
        </p:nvSpPr>
        <p:spPr>
          <a:xfrm>
            <a:off x="8942140" y="4948844"/>
            <a:ext cx="8208912" cy="4760710"/>
          </a:xfrm>
          <a:custGeom>
            <a:avLst/>
            <a:gdLst/>
            <a:ahLst/>
            <a:cxnLst/>
            <a:rect l="l" t="t" r="r" b="b"/>
            <a:pathLst>
              <a:path w="8208912" h="2215903">
                <a:moveTo>
                  <a:pt x="0" y="0"/>
                </a:moveTo>
                <a:lnTo>
                  <a:pt x="8208912" y="0"/>
                </a:lnTo>
                <a:lnTo>
                  <a:pt x="8208912" y="2215903"/>
                </a:lnTo>
                <a:lnTo>
                  <a:pt x="0" y="2215903"/>
                </a:lnTo>
                <a:lnTo>
                  <a:pt x="0" y="0"/>
                </a:lnTo>
                <a:close/>
              </a:path>
            </a:pathLst>
          </a:custGeom>
          <a:blipFill>
            <a:blip r:embed="rId4"/>
            <a:stretch>
              <a:fillRect t="-67" b="-67"/>
            </a:stretch>
          </a:blipFill>
        </p:spPr>
      </p:sp>
      <p:sp>
        <p:nvSpPr>
          <p:cNvPr id="20" name="Freeform 20" descr="preencoded.png"/>
          <p:cNvSpPr/>
          <p:nvPr/>
        </p:nvSpPr>
        <p:spPr>
          <a:xfrm>
            <a:off x="369129" y="7697187"/>
            <a:ext cx="7715131" cy="2012367"/>
          </a:xfrm>
          <a:custGeom>
            <a:avLst/>
            <a:gdLst/>
            <a:ahLst/>
            <a:cxnLst/>
            <a:rect l="l" t="t" r="r" b="b"/>
            <a:pathLst>
              <a:path w="6124277" h="935534">
                <a:moveTo>
                  <a:pt x="0" y="0"/>
                </a:moveTo>
                <a:lnTo>
                  <a:pt x="6124277" y="0"/>
                </a:lnTo>
                <a:lnTo>
                  <a:pt x="6124277" y="935534"/>
                </a:lnTo>
                <a:lnTo>
                  <a:pt x="0" y="935534"/>
                </a:lnTo>
                <a:lnTo>
                  <a:pt x="0" y="0"/>
                </a:lnTo>
                <a:close/>
              </a:path>
            </a:pathLst>
          </a:custGeom>
          <a:blipFill>
            <a:blip r:embed="rId5"/>
            <a:stretch>
              <a:fillRect l="-114" r="-114"/>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5077480" y="559177"/>
            <a:ext cx="4193857" cy="484227"/>
          </a:xfrm>
          <a:prstGeom prst="rect">
            <a:avLst/>
          </a:prstGeom>
        </p:spPr>
        <p:txBody>
          <a:bodyPr lIns="0" tIns="0" rIns="0" bIns="0" rtlCol="0" anchor="t">
            <a:spAutoFit/>
          </a:bodyPr>
          <a:lstStyle/>
          <a:p>
            <a:pPr algn="l">
              <a:lnSpc>
                <a:spcPts val="4307"/>
              </a:lnSpc>
            </a:pPr>
            <a:r>
              <a:rPr lang="en-US" sz="3446">
                <a:solidFill>
                  <a:srgbClr val="FFFFFF"/>
                </a:solidFill>
                <a:latin typeface="Barlow Bold"/>
              </a:rPr>
              <a:t>Question 17</a:t>
            </a:r>
          </a:p>
        </p:txBody>
      </p:sp>
      <p:sp>
        <p:nvSpPr>
          <p:cNvPr id="6" name="TextBox 6"/>
          <p:cNvSpPr txBox="1"/>
          <p:nvPr/>
        </p:nvSpPr>
        <p:spPr>
          <a:xfrm>
            <a:off x="5077480" y="1471494"/>
            <a:ext cx="8133040" cy="280630"/>
          </a:xfrm>
          <a:prstGeom prst="rect">
            <a:avLst/>
          </a:prstGeom>
        </p:spPr>
        <p:txBody>
          <a:bodyPr lIns="0" tIns="0" rIns="0" bIns="0" rtlCol="0" anchor="t">
            <a:spAutoFit/>
          </a:bodyPr>
          <a:lstStyle/>
          <a:p>
            <a:pPr algn="l">
              <a:lnSpc>
                <a:spcPts val="2481"/>
              </a:lnSpc>
            </a:pPr>
            <a:r>
              <a:rPr lang="en-US" sz="1551">
                <a:solidFill>
                  <a:srgbClr val="E5E0DF"/>
                </a:solidFill>
                <a:latin typeface="Barlow"/>
              </a:rPr>
              <a:t>How does the cost per click (CPC) vary across different campaigns and banner sizes?</a:t>
            </a:r>
          </a:p>
        </p:txBody>
      </p:sp>
      <p:sp>
        <p:nvSpPr>
          <p:cNvPr id="7" name="TextBox 7"/>
          <p:cNvSpPr txBox="1"/>
          <p:nvPr/>
        </p:nvSpPr>
        <p:spPr>
          <a:xfrm>
            <a:off x="5077480" y="2007870"/>
            <a:ext cx="8133040" cy="280630"/>
          </a:xfrm>
          <a:prstGeom prst="rect">
            <a:avLst/>
          </a:prstGeom>
        </p:spPr>
        <p:txBody>
          <a:bodyPr lIns="0" tIns="0" rIns="0" bIns="0" rtlCol="0" anchor="t">
            <a:spAutoFit/>
          </a:bodyPr>
          <a:lstStyle/>
          <a:p>
            <a:pPr algn="l">
              <a:lnSpc>
                <a:spcPts val="2481"/>
              </a:lnSpc>
            </a:pPr>
            <a:r>
              <a:rPr lang="en-US" sz="1551">
                <a:solidFill>
                  <a:srgbClr val="E5E0DF"/>
                </a:solidFill>
                <a:latin typeface="Barlow Bold"/>
              </a:rPr>
              <a:t>Recommendations for Further Analysis:</a:t>
            </a:r>
          </a:p>
        </p:txBody>
      </p:sp>
      <p:sp>
        <p:nvSpPr>
          <p:cNvPr id="8" name="TextBox 8"/>
          <p:cNvSpPr txBox="1"/>
          <p:nvPr/>
        </p:nvSpPr>
        <p:spPr>
          <a:xfrm>
            <a:off x="5392549" y="2544246"/>
            <a:ext cx="7817971" cy="595551"/>
          </a:xfrm>
          <a:prstGeom prst="rect">
            <a:avLst/>
          </a:prstGeom>
        </p:spPr>
        <p:txBody>
          <a:bodyPr lIns="0" tIns="0" rIns="0" bIns="0" rtlCol="0" anchor="t">
            <a:spAutoFit/>
          </a:bodyPr>
          <a:lstStyle/>
          <a:p>
            <a:pPr marL="233948" lvl="1" indent="-116974" algn="l">
              <a:lnSpc>
                <a:spcPts val="2481"/>
              </a:lnSpc>
              <a:buFont typeface="Arial"/>
              <a:buChar char="•"/>
            </a:pPr>
            <a:r>
              <a:rPr lang="en-US" sz="1551">
                <a:solidFill>
                  <a:srgbClr val="E5E0DF"/>
                </a:solidFill>
                <a:latin typeface="Barlow Bold"/>
              </a:rPr>
              <a:t>Track Impressions:</a:t>
            </a:r>
            <a:r>
              <a:rPr lang="en-US" sz="1551">
                <a:solidFill>
                  <a:srgbClr val="E5E0DF"/>
                </a:solidFill>
                <a:latin typeface="Barlow"/>
              </a:rPr>
              <a:t> Include impressions data in your analysis to calculate CTR. This will provide a more comprehensive view of campaign performance beyond just cost per click.</a:t>
            </a:r>
          </a:p>
        </p:txBody>
      </p:sp>
      <p:sp>
        <p:nvSpPr>
          <p:cNvPr id="9" name="TextBox 9"/>
          <p:cNvSpPr txBox="1"/>
          <p:nvPr/>
        </p:nvSpPr>
        <p:spPr>
          <a:xfrm>
            <a:off x="5392549" y="3252817"/>
            <a:ext cx="7817971" cy="595551"/>
          </a:xfrm>
          <a:prstGeom prst="rect">
            <a:avLst/>
          </a:prstGeom>
        </p:spPr>
        <p:txBody>
          <a:bodyPr lIns="0" tIns="0" rIns="0" bIns="0" rtlCol="0" anchor="t">
            <a:spAutoFit/>
          </a:bodyPr>
          <a:lstStyle/>
          <a:p>
            <a:pPr marL="233948" lvl="1" indent="-116974" algn="l">
              <a:lnSpc>
                <a:spcPts val="2481"/>
              </a:lnSpc>
              <a:buFont typeface="Arial"/>
              <a:buChar char="•"/>
            </a:pPr>
            <a:r>
              <a:rPr lang="en-US" sz="1551">
                <a:solidFill>
                  <a:srgbClr val="E5E0DF"/>
                </a:solidFill>
                <a:latin typeface="Barlow Bold"/>
              </a:rPr>
              <a:t>Industry Benchmarks:</a:t>
            </a:r>
            <a:r>
              <a:rPr lang="en-US" sz="1551">
                <a:solidFill>
                  <a:srgbClr val="E5E0DF"/>
                </a:solidFill>
                <a:latin typeface="Barlow"/>
              </a:rPr>
              <a:t> Research average CPCs in your industry for similar campaigns and banner sizes. This will help you benchmark your own costs and identify areas for improvement.</a:t>
            </a:r>
          </a:p>
        </p:txBody>
      </p:sp>
      <p:sp>
        <p:nvSpPr>
          <p:cNvPr id="10" name="TextBox 10"/>
          <p:cNvSpPr txBox="1"/>
          <p:nvPr/>
        </p:nvSpPr>
        <p:spPr>
          <a:xfrm>
            <a:off x="5392549" y="3961388"/>
            <a:ext cx="7817971" cy="910471"/>
          </a:xfrm>
          <a:prstGeom prst="rect">
            <a:avLst/>
          </a:prstGeom>
        </p:spPr>
        <p:txBody>
          <a:bodyPr lIns="0" tIns="0" rIns="0" bIns="0" rtlCol="0" anchor="t">
            <a:spAutoFit/>
          </a:bodyPr>
          <a:lstStyle/>
          <a:p>
            <a:pPr marL="233948" lvl="1" indent="-116974" algn="l">
              <a:lnSpc>
                <a:spcPts val="2481"/>
              </a:lnSpc>
              <a:buFont typeface="Arial"/>
              <a:buChar char="•"/>
            </a:pPr>
            <a:r>
              <a:rPr lang="en-US" sz="1551">
                <a:solidFill>
                  <a:srgbClr val="E5E0DF"/>
                </a:solidFill>
                <a:latin typeface="Barlow Bold"/>
              </a:rPr>
              <a:t>A/B Testing:</a:t>
            </a:r>
            <a:r>
              <a:rPr lang="en-US" sz="1551">
                <a:solidFill>
                  <a:srgbClr val="E5E0DF"/>
                </a:solidFill>
                <a:latin typeface="Barlow"/>
              </a:rPr>
              <a:t> Conduct A/B testing to compare the effectiveness of different ad creatives, banner sizes, or targeting options. This will help you identify the most cost-effective strategies for your campaigns.</a:t>
            </a:r>
          </a:p>
        </p:txBody>
      </p:sp>
      <p:sp>
        <p:nvSpPr>
          <p:cNvPr id="11" name="Freeform 11" descr="preencoded.png"/>
          <p:cNvSpPr/>
          <p:nvPr/>
        </p:nvSpPr>
        <p:spPr>
          <a:xfrm>
            <a:off x="4986040" y="5139035"/>
            <a:ext cx="5666482" cy="4069556"/>
          </a:xfrm>
          <a:custGeom>
            <a:avLst/>
            <a:gdLst/>
            <a:ahLst/>
            <a:cxnLst/>
            <a:rect l="l" t="t" r="r" b="b"/>
            <a:pathLst>
              <a:path w="5666482" h="4069556">
                <a:moveTo>
                  <a:pt x="0" y="0"/>
                </a:moveTo>
                <a:lnTo>
                  <a:pt x="5666482" y="0"/>
                </a:lnTo>
                <a:lnTo>
                  <a:pt x="5666482" y="4069556"/>
                </a:lnTo>
                <a:lnTo>
                  <a:pt x="0" y="4069556"/>
                </a:lnTo>
                <a:lnTo>
                  <a:pt x="0" y="0"/>
                </a:lnTo>
                <a:close/>
              </a:path>
            </a:pathLst>
          </a:custGeom>
          <a:blipFill>
            <a:blip r:embed="rId4"/>
            <a:stretch>
              <a:fillRect l="-37" r="-3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9976"/>
            <a:chOff x="0" y="0"/>
            <a:chExt cx="24384000" cy="13719968"/>
          </a:xfrm>
        </p:grpSpPr>
        <p:sp>
          <p:nvSpPr>
            <p:cNvPr id="4" name="Freeform 4"/>
            <p:cNvSpPr/>
            <p:nvPr/>
          </p:nvSpPr>
          <p:spPr>
            <a:xfrm>
              <a:off x="0" y="0"/>
              <a:ext cx="24384000" cy="13719938"/>
            </a:xfrm>
            <a:custGeom>
              <a:avLst/>
              <a:gdLst/>
              <a:ahLst/>
              <a:cxnLst/>
              <a:rect l="l" t="t" r="r" b="b"/>
              <a:pathLst>
                <a:path w="24384000" h="13719938">
                  <a:moveTo>
                    <a:pt x="0" y="0"/>
                  </a:moveTo>
                  <a:lnTo>
                    <a:pt x="24384000" y="0"/>
                  </a:lnTo>
                  <a:lnTo>
                    <a:pt x="24384000" y="13719938"/>
                  </a:lnTo>
                  <a:lnTo>
                    <a:pt x="0" y="13719938"/>
                  </a:lnTo>
                  <a:close/>
                </a:path>
              </a:pathLst>
            </a:custGeom>
            <a:solidFill>
              <a:srgbClr val="0C0C0C">
                <a:alpha val="74902"/>
              </a:srgbClr>
            </a:solidFill>
          </p:spPr>
        </p:sp>
      </p:grpSp>
      <p:sp>
        <p:nvSpPr>
          <p:cNvPr id="5" name="TextBox 5"/>
          <p:cNvSpPr txBox="1"/>
          <p:nvPr/>
        </p:nvSpPr>
        <p:spPr>
          <a:xfrm>
            <a:off x="4663142" y="612606"/>
            <a:ext cx="4630072" cy="538699"/>
          </a:xfrm>
          <a:prstGeom prst="rect">
            <a:avLst/>
          </a:prstGeom>
        </p:spPr>
        <p:txBody>
          <a:bodyPr lIns="0" tIns="0" rIns="0" bIns="0" rtlCol="0" anchor="t">
            <a:spAutoFit/>
          </a:bodyPr>
          <a:lstStyle/>
          <a:p>
            <a:pPr algn="l">
              <a:lnSpc>
                <a:spcPts val="4737"/>
              </a:lnSpc>
            </a:pPr>
            <a:r>
              <a:rPr lang="en-US" sz="3790">
                <a:solidFill>
                  <a:srgbClr val="FFFFFF"/>
                </a:solidFill>
                <a:latin typeface="Barlow Bold"/>
              </a:rPr>
              <a:t>Question 18</a:t>
            </a:r>
          </a:p>
        </p:txBody>
      </p:sp>
      <p:sp>
        <p:nvSpPr>
          <p:cNvPr id="6" name="TextBox 6"/>
          <p:cNvSpPr txBox="1"/>
          <p:nvPr/>
        </p:nvSpPr>
        <p:spPr>
          <a:xfrm>
            <a:off x="4663142" y="1609160"/>
            <a:ext cx="8961715" cy="668179"/>
          </a:xfrm>
          <a:prstGeom prst="rect">
            <a:avLst/>
          </a:prstGeom>
        </p:spPr>
        <p:txBody>
          <a:bodyPr lIns="0" tIns="0" rIns="0" bIns="0" rtlCol="0" anchor="t">
            <a:spAutoFit/>
          </a:bodyPr>
          <a:lstStyle/>
          <a:p>
            <a:pPr algn="l">
              <a:lnSpc>
                <a:spcPts val="2728"/>
              </a:lnSpc>
            </a:pPr>
            <a:r>
              <a:rPr lang="en-US" sz="1704">
                <a:solidFill>
                  <a:srgbClr val="E5E0DF"/>
                </a:solidFill>
                <a:latin typeface="Barlow"/>
              </a:rPr>
              <a:t>Are there any campaigns or placements that are particularly cost-effective in terms of generating post-click conversions?</a:t>
            </a:r>
          </a:p>
        </p:txBody>
      </p:sp>
      <p:sp>
        <p:nvSpPr>
          <p:cNvPr id="7" name="TextBox 7"/>
          <p:cNvSpPr txBox="1"/>
          <p:nvPr/>
        </p:nvSpPr>
        <p:spPr>
          <a:xfrm>
            <a:off x="4663142" y="2545735"/>
            <a:ext cx="8961715" cy="321707"/>
          </a:xfrm>
          <a:prstGeom prst="rect">
            <a:avLst/>
          </a:prstGeom>
        </p:spPr>
        <p:txBody>
          <a:bodyPr lIns="0" tIns="0" rIns="0" bIns="0" rtlCol="0" anchor="t">
            <a:spAutoFit/>
          </a:bodyPr>
          <a:lstStyle/>
          <a:p>
            <a:pPr algn="l">
              <a:lnSpc>
                <a:spcPts val="2728"/>
              </a:lnSpc>
            </a:pPr>
            <a:r>
              <a:rPr lang="en-US" sz="1704">
                <a:solidFill>
                  <a:srgbClr val="E5E0DF"/>
                </a:solidFill>
                <a:latin typeface="Barlow Bold"/>
              </a:rPr>
              <a:t>Recommendations for Further Analysis:</a:t>
            </a:r>
          </a:p>
        </p:txBody>
      </p:sp>
      <p:sp>
        <p:nvSpPr>
          <p:cNvPr id="8" name="TextBox 8"/>
          <p:cNvSpPr txBox="1"/>
          <p:nvPr/>
        </p:nvSpPr>
        <p:spPr>
          <a:xfrm>
            <a:off x="5009614" y="3135839"/>
            <a:ext cx="8615244" cy="1014650"/>
          </a:xfrm>
          <a:prstGeom prst="rect">
            <a:avLst/>
          </a:prstGeom>
        </p:spPr>
        <p:txBody>
          <a:bodyPr lIns="0" tIns="0" rIns="0" bIns="0" rtlCol="0" anchor="t">
            <a:spAutoFit/>
          </a:bodyPr>
          <a:lstStyle/>
          <a:p>
            <a:pPr marL="257135" lvl="1" indent="-128568" algn="l">
              <a:lnSpc>
                <a:spcPts val="2728"/>
              </a:lnSpc>
              <a:buFont typeface="Arial"/>
              <a:buChar char="•"/>
            </a:pPr>
            <a:r>
              <a:rPr lang="en-US" sz="1704">
                <a:solidFill>
                  <a:srgbClr val="E5E0DF"/>
                </a:solidFill>
                <a:latin typeface="Barlow Bold"/>
              </a:rPr>
              <a:t>Track Additional Metrics:</a:t>
            </a:r>
            <a:r>
              <a:rPr lang="en-US" sz="1704">
                <a:solidFill>
                  <a:srgbClr val="E5E0DF"/>
                </a:solidFill>
                <a:latin typeface="Barlow"/>
              </a:rPr>
              <a:t> Include data on clicks and impressions alongside cost-per-conversion. This will allow you to calculate CTR (Click-Through Rate) and cost-per-impression, providing a more comprehensive view of campaign performance.</a:t>
            </a:r>
          </a:p>
        </p:txBody>
      </p:sp>
      <p:sp>
        <p:nvSpPr>
          <p:cNvPr id="9" name="TextBox 9"/>
          <p:cNvSpPr txBox="1"/>
          <p:nvPr/>
        </p:nvSpPr>
        <p:spPr>
          <a:xfrm>
            <a:off x="5009614" y="4261873"/>
            <a:ext cx="8615244" cy="668179"/>
          </a:xfrm>
          <a:prstGeom prst="rect">
            <a:avLst/>
          </a:prstGeom>
        </p:spPr>
        <p:txBody>
          <a:bodyPr lIns="0" tIns="0" rIns="0" bIns="0" rtlCol="0" anchor="t">
            <a:spAutoFit/>
          </a:bodyPr>
          <a:lstStyle/>
          <a:p>
            <a:pPr marL="257135" lvl="1" indent="-128568" algn="l">
              <a:lnSpc>
                <a:spcPts val="2728"/>
              </a:lnSpc>
              <a:buFont typeface="Arial"/>
              <a:buChar char="•"/>
            </a:pPr>
            <a:r>
              <a:rPr lang="en-US" sz="1704">
                <a:solidFill>
                  <a:srgbClr val="E5E0DF"/>
                </a:solidFill>
                <a:latin typeface="Barlow Bold"/>
              </a:rPr>
              <a:t>Conversion Funnel Analysis:</a:t>
            </a:r>
            <a:r>
              <a:rPr lang="en-US" sz="1704">
                <a:solidFill>
                  <a:srgbClr val="E5E0DF"/>
                </a:solidFill>
                <a:latin typeface="Barlow"/>
              </a:rPr>
              <a:t> Analyze your conversion funnel to identify potential drop-off points where you can optimize the user journey and improve conversion rates.</a:t>
            </a:r>
          </a:p>
        </p:txBody>
      </p:sp>
      <p:sp>
        <p:nvSpPr>
          <p:cNvPr id="10" name="Freeform 10" descr="preencoded.png"/>
          <p:cNvSpPr/>
          <p:nvPr/>
        </p:nvSpPr>
        <p:spPr>
          <a:xfrm>
            <a:off x="4571702" y="5219402"/>
            <a:ext cx="6733877" cy="4475112"/>
          </a:xfrm>
          <a:custGeom>
            <a:avLst/>
            <a:gdLst/>
            <a:ahLst/>
            <a:cxnLst/>
            <a:rect l="l" t="t" r="r" b="b"/>
            <a:pathLst>
              <a:path w="6733877" h="4475112">
                <a:moveTo>
                  <a:pt x="0" y="0"/>
                </a:moveTo>
                <a:lnTo>
                  <a:pt x="6733878" y="0"/>
                </a:lnTo>
                <a:lnTo>
                  <a:pt x="6733878" y="4475113"/>
                </a:lnTo>
                <a:lnTo>
                  <a:pt x="0" y="4475113"/>
                </a:lnTo>
                <a:lnTo>
                  <a:pt x="0" y="0"/>
                </a:lnTo>
                <a:close/>
              </a:path>
            </a:pathLst>
          </a:custGeom>
          <a:blipFill>
            <a:blip r:embed="rId4"/>
            <a:stretch>
              <a:fillRect t="-16" b="-16"/>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3371910" y="1697861"/>
            <a:ext cx="5989320" cy="708511"/>
          </a:xfrm>
          <a:prstGeom prst="rect">
            <a:avLst/>
          </a:prstGeom>
        </p:spPr>
        <p:txBody>
          <a:bodyPr lIns="0" tIns="0" rIns="0" bIns="0" rtlCol="0" anchor="t">
            <a:spAutoFit/>
          </a:bodyPr>
          <a:lstStyle/>
          <a:p>
            <a:pPr algn="l">
              <a:lnSpc>
                <a:spcPts val="6074"/>
              </a:lnSpc>
            </a:pPr>
            <a:r>
              <a:rPr lang="en-US" sz="4859">
                <a:solidFill>
                  <a:srgbClr val="FFFFFF"/>
                </a:solidFill>
                <a:latin typeface="Barlow Bold"/>
              </a:rPr>
              <a:t>Question 19</a:t>
            </a:r>
          </a:p>
        </p:txBody>
      </p:sp>
      <p:sp>
        <p:nvSpPr>
          <p:cNvPr id="6" name="TextBox 6"/>
          <p:cNvSpPr txBox="1"/>
          <p:nvPr/>
        </p:nvSpPr>
        <p:spPr>
          <a:xfrm>
            <a:off x="3371910" y="2967514"/>
            <a:ext cx="11544181" cy="882789"/>
          </a:xfrm>
          <a:prstGeom prst="rect">
            <a:avLst/>
          </a:prstGeom>
        </p:spPr>
        <p:txBody>
          <a:bodyPr lIns="0" tIns="0" rIns="0" bIns="0" rtlCol="0" anchor="t">
            <a:spAutoFit/>
          </a:bodyPr>
          <a:lstStyle/>
          <a:p>
            <a:pPr algn="l">
              <a:lnSpc>
                <a:spcPts val="3498"/>
              </a:lnSpc>
            </a:pPr>
            <a:r>
              <a:rPr lang="en-US" sz="2187">
                <a:solidFill>
                  <a:srgbClr val="E5E0DF"/>
                </a:solidFill>
                <a:latin typeface="Barlow"/>
              </a:rPr>
              <a:t>Can we identify any trends or patterns in post-click conversion rates based on the day of the week?</a:t>
            </a:r>
          </a:p>
        </p:txBody>
      </p:sp>
      <p:sp>
        <p:nvSpPr>
          <p:cNvPr id="7" name="TextBox 7"/>
          <p:cNvSpPr txBox="1"/>
          <p:nvPr/>
        </p:nvSpPr>
        <p:spPr>
          <a:xfrm>
            <a:off x="3371910" y="4168407"/>
            <a:ext cx="11544181" cy="438538"/>
          </a:xfrm>
          <a:prstGeom prst="rect">
            <a:avLst/>
          </a:prstGeom>
        </p:spPr>
        <p:txBody>
          <a:bodyPr lIns="0" tIns="0" rIns="0" bIns="0" rtlCol="0" anchor="t">
            <a:spAutoFit/>
          </a:bodyPr>
          <a:lstStyle/>
          <a:p>
            <a:pPr algn="l">
              <a:lnSpc>
                <a:spcPts val="3498"/>
              </a:lnSpc>
            </a:pPr>
            <a:r>
              <a:rPr lang="en-US" sz="2187">
                <a:solidFill>
                  <a:srgbClr val="E5E0DF"/>
                </a:solidFill>
                <a:latin typeface="Barlow Bold"/>
              </a:rPr>
              <a:t>Limitations of the Data:</a:t>
            </a:r>
          </a:p>
        </p:txBody>
      </p:sp>
      <p:sp>
        <p:nvSpPr>
          <p:cNvPr id="8" name="TextBox 8"/>
          <p:cNvSpPr txBox="1"/>
          <p:nvPr/>
        </p:nvSpPr>
        <p:spPr>
          <a:xfrm>
            <a:off x="3816161" y="4925050"/>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Limited Timeframe:</a:t>
            </a:r>
            <a:r>
              <a:rPr lang="en-US" sz="2187">
                <a:solidFill>
                  <a:srgbClr val="E5E0DF"/>
                </a:solidFill>
                <a:latin typeface="Barlow"/>
              </a:rPr>
              <a:t> The data doesn't show the timeframe for which these conversions were measured. A longer timeframe would provide more robust insights.</a:t>
            </a:r>
          </a:p>
        </p:txBody>
      </p:sp>
      <p:sp>
        <p:nvSpPr>
          <p:cNvPr id="9" name="TextBox 9"/>
          <p:cNvSpPr txBox="1"/>
          <p:nvPr/>
        </p:nvSpPr>
        <p:spPr>
          <a:xfrm>
            <a:off x="3816161" y="5924580"/>
            <a:ext cx="11099929" cy="882789"/>
          </a:xfrm>
          <a:prstGeom prst="rect">
            <a:avLst/>
          </a:prstGeom>
        </p:spPr>
        <p:txBody>
          <a:bodyPr lIns="0" tIns="0" rIns="0" bIns="0" rtlCol="0" anchor="t">
            <a:spAutoFit/>
          </a:bodyPr>
          <a:lstStyle/>
          <a:p>
            <a:pPr marL="329902" lvl="1" indent="-164951" algn="l">
              <a:lnSpc>
                <a:spcPts val="3498"/>
              </a:lnSpc>
              <a:buFont typeface="Arial"/>
              <a:buChar char="•"/>
            </a:pPr>
            <a:r>
              <a:rPr lang="en-US" sz="2187">
                <a:solidFill>
                  <a:srgbClr val="E5E0DF"/>
                </a:solidFill>
                <a:latin typeface="Barlow Bold"/>
              </a:rPr>
              <a:t>Statistical Significance:</a:t>
            </a:r>
            <a:r>
              <a:rPr lang="en-US" sz="2187">
                <a:solidFill>
                  <a:srgbClr val="E5E0DF"/>
                </a:solidFill>
                <a:latin typeface="Barlow"/>
              </a:rPr>
              <a:t> The graph doesn't indicate statistical significance for the differences observed between days. There might be some random fluctuation in the data.</a:t>
            </a:r>
          </a:p>
        </p:txBody>
      </p:sp>
      <p:sp>
        <p:nvSpPr>
          <p:cNvPr id="10" name="Freeform 10" descr="preencoded.png"/>
          <p:cNvSpPr/>
          <p:nvPr/>
        </p:nvSpPr>
        <p:spPr>
          <a:xfrm>
            <a:off x="3280470" y="7165479"/>
            <a:ext cx="6960989" cy="1440656"/>
          </a:xfrm>
          <a:custGeom>
            <a:avLst/>
            <a:gdLst/>
            <a:ahLst/>
            <a:cxnLst/>
            <a:rect l="l" t="t" r="r" b="b"/>
            <a:pathLst>
              <a:path w="6960989" h="1440656">
                <a:moveTo>
                  <a:pt x="0" y="0"/>
                </a:moveTo>
                <a:lnTo>
                  <a:pt x="6960989" y="0"/>
                </a:lnTo>
                <a:lnTo>
                  <a:pt x="6960989" y="1440656"/>
                </a:lnTo>
                <a:lnTo>
                  <a:pt x="0" y="1440656"/>
                </a:lnTo>
                <a:lnTo>
                  <a:pt x="0" y="0"/>
                </a:lnTo>
                <a:close/>
              </a:path>
            </a:pathLst>
          </a:custGeom>
          <a:blipFill>
            <a:blip r:embed="rId4"/>
            <a:stretch>
              <a:fillRect l="-95" r="-95"/>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5085516" y="567809"/>
            <a:ext cx="4185374" cy="473511"/>
          </a:xfrm>
          <a:prstGeom prst="rect">
            <a:avLst/>
          </a:prstGeom>
        </p:spPr>
        <p:txBody>
          <a:bodyPr lIns="0" tIns="0" rIns="0" bIns="0" rtlCol="0" anchor="t">
            <a:spAutoFit/>
          </a:bodyPr>
          <a:lstStyle/>
          <a:p>
            <a:pPr algn="l">
              <a:lnSpc>
                <a:spcPts val="4299"/>
              </a:lnSpc>
            </a:pPr>
            <a:r>
              <a:rPr lang="en-US" sz="3439">
                <a:solidFill>
                  <a:srgbClr val="FFFFFF"/>
                </a:solidFill>
                <a:latin typeface="Barlow Bold"/>
              </a:rPr>
              <a:t>Question 20</a:t>
            </a:r>
          </a:p>
        </p:txBody>
      </p:sp>
      <p:sp>
        <p:nvSpPr>
          <p:cNvPr id="6" name="TextBox 6"/>
          <p:cNvSpPr txBox="1"/>
          <p:nvPr/>
        </p:nvSpPr>
        <p:spPr>
          <a:xfrm>
            <a:off x="5085516" y="1468666"/>
            <a:ext cx="8116817" cy="594658"/>
          </a:xfrm>
          <a:prstGeom prst="rect">
            <a:avLst/>
          </a:prstGeom>
        </p:spPr>
        <p:txBody>
          <a:bodyPr lIns="0" tIns="0" rIns="0" bIns="0" rtlCol="0" anchor="t">
            <a:spAutoFit/>
          </a:bodyPr>
          <a:lstStyle/>
          <a:p>
            <a:pPr algn="l">
              <a:lnSpc>
                <a:spcPts val="2476"/>
              </a:lnSpc>
            </a:pPr>
            <a:r>
              <a:rPr lang="en-US" sz="1547">
                <a:solidFill>
                  <a:srgbClr val="E5E0DF"/>
                </a:solidFill>
                <a:latin typeface="Barlow"/>
              </a:rPr>
              <a:t>Can we identify any trends or patterns in post-click conversion rates based on the day of the week?</a:t>
            </a:r>
          </a:p>
        </p:txBody>
      </p:sp>
      <p:sp>
        <p:nvSpPr>
          <p:cNvPr id="7" name="TextBox 7"/>
          <p:cNvSpPr txBox="1"/>
          <p:nvPr/>
        </p:nvSpPr>
        <p:spPr>
          <a:xfrm>
            <a:off x="5085516" y="2440067"/>
            <a:ext cx="2437984" cy="245656"/>
          </a:xfrm>
          <a:prstGeom prst="rect">
            <a:avLst/>
          </a:prstGeom>
        </p:spPr>
        <p:txBody>
          <a:bodyPr lIns="0" tIns="0" rIns="0" bIns="0" rtlCol="0" anchor="t">
            <a:spAutoFit/>
          </a:bodyPr>
          <a:lstStyle/>
          <a:p>
            <a:pPr algn="l">
              <a:lnSpc>
                <a:spcPts val="2579"/>
              </a:lnSpc>
            </a:pPr>
            <a:r>
              <a:rPr lang="en-US" sz="2063">
                <a:solidFill>
                  <a:srgbClr val="FFFFFF"/>
                </a:solidFill>
                <a:latin typeface="Barlow Bold"/>
              </a:rPr>
              <a:t>Insights</a:t>
            </a:r>
          </a:p>
        </p:txBody>
      </p:sp>
      <p:sp>
        <p:nvSpPr>
          <p:cNvPr id="8" name="TextBox 8"/>
          <p:cNvSpPr txBox="1"/>
          <p:nvPr/>
        </p:nvSpPr>
        <p:spPr>
          <a:xfrm>
            <a:off x="5399990" y="3014841"/>
            <a:ext cx="7802344" cy="280184"/>
          </a:xfrm>
          <a:prstGeom prst="rect">
            <a:avLst/>
          </a:prstGeom>
        </p:spPr>
        <p:txBody>
          <a:bodyPr lIns="0" tIns="0" rIns="0" bIns="0" rtlCol="0" anchor="t">
            <a:spAutoFit/>
          </a:bodyPr>
          <a:lstStyle/>
          <a:p>
            <a:pPr marL="233382" lvl="1" indent="-116691" algn="l">
              <a:lnSpc>
                <a:spcPts val="2476"/>
              </a:lnSpc>
              <a:buAutoNum type="arabicPeriod"/>
            </a:pPr>
            <a:r>
              <a:rPr lang="en-US" sz="1547">
                <a:solidFill>
                  <a:srgbClr val="E5E0DF"/>
                </a:solidFill>
                <a:latin typeface="Barlow Bold"/>
              </a:rPr>
              <a:t>High Engagement Yields Higher Conversions:</a:t>
            </a:r>
          </a:p>
        </p:txBody>
      </p:sp>
      <p:sp>
        <p:nvSpPr>
          <p:cNvPr id="9" name="TextBox 9"/>
          <p:cNvSpPr txBox="1"/>
          <p:nvPr/>
        </p:nvSpPr>
        <p:spPr>
          <a:xfrm>
            <a:off x="5714464" y="3407896"/>
            <a:ext cx="7487870" cy="594658"/>
          </a:xfrm>
          <a:prstGeom prst="rect">
            <a:avLst/>
          </a:prstGeom>
        </p:spPr>
        <p:txBody>
          <a:bodyPr lIns="0" tIns="0" rIns="0" bIns="0" rtlCol="0" anchor="t">
            <a:spAutoFit/>
          </a:bodyPr>
          <a:lstStyle/>
          <a:p>
            <a:pPr marL="662007" lvl="2" indent="-220669" algn="l">
              <a:lnSpc>
                <a:spcPts val="2476"/>
              </a:lnSpc>
              <a:buFont typeface="Arial"/>
              <a:buChar char="⚬"/>
            </a:pPr>
            <a:r>
              <a:rPr lang="en-US" sz="1547">
                <a:solidFill>
                  <a:srgbClr val="E5E0DF"/>
                </a:solidFill>
                <a:latin typeface="Barlow"/>
              </a:rPr>
              <a:t>Users with high engagement are much more likely to convert after clicking on an ad. This suggests that campaigns should prioritize targeting users who show high engagement.</a:t>
            </a:r>
          </a:p>
        </p:txBody>
      </p:sp>
      <p:sp>
        <p:nvSpPr>
          <p:cNvPr id="10" name="TextBox 10"/>
          <p:cNvSpPr txBox="1"/>
          <p:nvPr/>
        </p:nvSpPr>
        <p:spPr>
          <a:xfrm>
            <a:off x="5399990" y="4434287"/>
            <a:ext cx="7802344" cy="280184"/>
          </a:xfrm>
          <a:prstGeom prst="rect">
            <a:avLst/>
          </a:prstGeom>
        </p:spPr>
        <p:txBody>
          <a:bodyPr lIns="0" tIns="0" rIns="0" bIns="0" rtlCol="0" anchor="t">
            <a:spAutoFit/>
          </a:bodyPr>
          <a:lstStyle/>
          <a:p>
            <a:pPr marL="116691" lvl="1" algn="l">
              <a:lnSpc>
                <a:spcPts val="2476"/>
              </a:lnSpc>
            </a:pPr>
            <a:r>
              <a:rPr lang="en-US" sz="1547" dirty="0">
                <a:solidFill>
                  <a:srgbClr val="E5E0DF"/>
                </a:solidFill>
                <a:latin typeface="Barlow Bold"/>
              </a:rPr>
              <a:t>2.Low and Medium Engagements:</a:t>
            </a:r>
          </a:p>
        </p:txBody>
      </p:sp>
      <p:sp>
        <p:nvSpPr>
          <p:cNvPr id="11" name="TextBox 11"/>
          <p:cNvSpPr txBox="1"/>
          <p:nvPr/>
        </p:nvSpPr>
        <p:spPr>
          <a:xfrm>
            <a:off x="5714464" y="4722287"/>
            <a:ext cx="7487870" cy="909131"/>
          </a:xfrm>
          <a:prstGeom prst="rect">
            <a:avLst/>
          </a:prstGeom>
        </p:spPr>
        <p:txBody>
          <a:bodyPr lIns="0" tIns="0" rIns="0" bIns="0" rtlCol="0" anchor="t">
            <a:spAutoFit/>
          </a:bodyPr>
          <a:lstStyle/>
          <a:p>
            <a:pPr marL="662007" lvl="2" indent="-220669" algn="l">
              <a:lnSpc>
                <a:spcPts val="2476"/>
              </a:lnSpc>
              <a:buFont typeface="Arial"/>
              <a:buChar char="⚬"/>
            </a:pPr>
            <a:r>
              <a:rPr lang="en-US" sz="1547" dirty="0">
                <a:solidFill>
                  <a:srgbClr val="E5E0DF"/>
                </a:solidFill>
                <a:latin typeface="Barlow"/>
              </a:rPr>
              <a:t>Conversions are considerably lower for users with low and medium engagement. This indicates that these groups might not be the primary target for conversion-focused campaigns.</a:t>
            </a:r>
          </a:p>
        </p:txBody>
      </p:sp>
      <p:sp>
        <p:nvSpPr>
          <p:cNvPr id="12" name="Freeform 12" descr="preencoded.png"/>
          <p:cNvSpPr/>
          <p:nvPr/>
        </p:nvSpPr>
        <p:spPr>
          <a:xfrm>
            <a:off x="5049230" y="5893206"/>
            <a:ext cx="7865566" cy="4061520"/>
          </a:xfrm>
          <a:custGeom>
            <a:avLst/>
            <a:gdLst/>
            <a:ahLst/>
            <a:cxnLst/>
            <a:rect l="l" t="t" r="r" b="b"/>
            <a:pathLst>
              <a:path w="7865566" h="4061520">
                <a:moveTo>
                  <a:pt x="0" y="0"/>
                </a:moveTo>
                <a:lnTo>
                  <a:pt x="7865566" y="0"/>
                </a:lnTo>
                <a:lnTo>
                  <a:pt x="7865566" y="4061520"/>
                </a:lnTo>
                <a:lnTo>
                  <a:pt x="0" y="4061520"/>
                </a:lnTo>
                <a:lnTo>
                  <a:pt x="0" y="0"/>
                </a:lnTo>
                <a:close/>
              </a:path>
            </a:pathLst>
          </a:custGeom>
          <a:blipFill>
            <a:blip r:embed="rId4"/>
            <a:stretch>
              <a:fillRect l="-60" r="-60"/>
            </a:stretch>
          </a:blipFill>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38175" y="0"/>
            <a:ext cx="18288000" cy="10287000"/>
            <a:chOff x="0" y="0"/>
            <a:chExt cx="24384000" cy="18861683"/>
          </a:xfrm>
        </p:grpSpPr>
        <p:sp>
          <p:nvSpPr>
            <p:cNvPr id="4" name="Freeform 4"/>
            <p:cNvSpPr/>
            <p:nvPr/>
          </p:nvSpPr>
          <p:spPr>
            <a:xfrm>
              <a:off x="0" y="0"/>
              <a:ext cx="24384000" cy="18861660"/>
            </a:xfrm>
            <a:custGeom>
              <a:avLst/>
              <a:gdLst/>
              <a:ahLst/>
              <a:cxnLst/>
              <a:rect l="l" t="t" r="r" b="b"/>
              <a:pathLst>
                <a:path w="24384000" h="18861660">
                  <a:moveTo>
                    <a:pt x="0" y="0"/>
                  </a:moveTo>
                  <a:lnTo>
                    <a:pt x="24384000" y="0"/>
                  </a:lnTo>
                  <a:lnTo>
                    <a:pt x="24384000" y="18861660"/>
                  </a:lnTo>
                  <a:lnTo>
                    <a:pt x="0" y="18861660"/>
                  </a:lnTo>
                  <a:close/>
                </a:path>
              </a:pathLst>
            </a:custGeom>
            <a:solidFill>
              <a:srgbClr val="0C0C0C">
                <a:alpha val="74902"/>
              </a:srgbClr>
            </a:solidFill>
          </p:spPr>
        </p:sp>
      </p:grpSp>
      <p:sp>
        <p:nvSpPr>
          <p:cNvPr id="5" name="TextBox 5"/>
          <p:cNvSpPr txBox="1"/>
          <p:nvPr/>
        </p:nvSpPr>
        <p:spPr>
          <a:xfrm>
            <a:off x="5130909" y="561261"/>
            <a:ext cx="8204091" cy="404278"/>
          </a:xfrm>
          <a:prstGeom prst="rect">
            <a:avLst/>
          </a:prstGeom>
        </p:spPr>
        <p:txBody>
          <a:bodyPr wrap="square" lIns="0" tIns="0" rIns="0" bIns="0" rtlCol="0" anchor="t">
            <a:spAutoFit/>
          </a:bodyPr>
          <a:lstStyle/>
          <a:p>
            <a:pPr algn="l">
              <a:lnSpc>
                <a:spcPts val="3402"/>
              </a:lnSpc>
            </a:pPr>
            <a:r>
              <a:rPr lang="en-US" sz="2721" dirty="0">
                <a:solidFill>
                  <a:srgbClr val="000000"/>
                </a:solidFill>
                <a:ea typeface="Barlow Bold"/>
              </a:rPr>
              <a:t>⛰️</a:t>
            </a:r>
            <a:r>
              <a:rPr lang="en-US" sz="2721" dirty="0">
                <a:solidFill>
                  <a:srgbClr val="FFFFFF"/>
                </a:solidFill>
                <a:latin typeface="Barlow Bold"/>
              </a:rPr>
              <a:t> Problem Statement</a:t>
            </a:r>
          </a:p>
        </p:txBody>
      </p:sp>
      <p:sp>
        <p:nvSpPr>
          <p:cNvPr id="6" name="TextBox 6"/>
          <p:cNvSpPr txBox="1"/>
          <p:nvPr/>
        </p:nvSpPr>
        <p:spPr>
          <a:xfrm>
            <a:off x="5130909" y="1117379"/>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What is the overall trend in user engagement throughout the campaign period?</a:t>
            </a:r>
          </a:p>
        </p:txBody>
      </p:sp>
      <p:sp>
        <p:nvSpPr>
          <p:cNvPr id="7" name="TextBox 7"/>
          <p:cNvSpPr txBox="1"/>
          <p:nvPr/>
        </p:nvSpPr>
        <p:spPr>
          <a:xfrm>
            <a:off x="5130909" y="1417112"/>
            <a:ext cx="8026032" cy="276612"/>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How does the size of the ad (banner) impact the number of clicks generated?</a:t>
            </a:r>
          </a:p>
        </p:txBody>
      </p:sp>
      <p:sp>
        <p:nvSpPr>
          <p:cNvPr id="8" name="TextBox 8"/>
          <p:cNvSpPr txBox="1"/>
          <p:nvPr/>
        </p:nvSpPr>
        <p:spPr>
          <a:xfrm>
            <a:off x="5103695" y="1802561"/>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Which publisher spaces (placements) yielded the highest number of displays and clicks?</a:t>
            </a:r>
          </a:p>
        </p:txBody>
      </p:sp>
      <p:sp>
        <p:nvSpPr>
          <p:cNvPr id="9" name="TextBox 9"/>
          <p:cNvSpPr txBox="1"/>
          <p:nvPr/>
        </p:nvSpPr>
        <p:spPr>
          <a:xfrm>
            <a:off x="5103695" y="2184119"/>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Is there a correlation between the cost of serving ads and the revenue generated from clicks?</a:t>
            </a:r>
          </a:p>
        </p:txBody>
      </p:sp>
      <p:sp>
        <p:nvSpPr>
          <p:cNvPr id="10" name="TextBox 10"/>
          <p:cNvSpPr txBox="1"/>
          <p:nvPr/>
        </p:nvSpPr>
        <p:spPr>
          <a:xfrm>
            <a:off x="5103695" y="2550263"/>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What is the average revenue generated per click for Company X during the campaign period?</a:t>
            </a:r>
          </a:p>
        </p:txBody>
      </p:sp>
      <p:sp>
        <p:nvSpPr>
          <p:cNvPr id="11" name="TextBox 11"/>
          <p:cNvSpPr txBox="1"/>
          <p:nvPr/>
        </p:nvSpPr>
        <p:spPr>
          <a:xfrm>
            <a:off x="5130909" y="2968840"/>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Which campaigns had the highest post-click conversion rates?</a:t>
            </a:r>
          </a:p>
        </p:txBody>
      </p:sp>
      <p:sp>
        <p:nvSpPr>
          <p:cNvPr id="12" name="TextBox 12"/>
          <p:cNvSpPr txBox="1"/>
          <p:nvPr/>
        </p:nvSpPr>
        <p:spPr>
          <a:xfrm>
            <a:off x="5103695" y="3328719"/>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Are there any specific trends or patterns in post-click sales amounts over time?</a:t>
            </a:r>
          </a:p>
        </p:txBody>
      </p:sp>
      <p:sp>
        <p:nvSpPr>
          <p:cNvPr id="13" name="TextBox 13"/>
          <p:cNvSpPr txBox="1"/>
          <p:nvPr/>
        </p:nvSpPr>
        <p:spPr>
          <a:xfrm>
            <a:off x="5103695" y="3796321"/>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How does the level of user engagement vary across different banner sizes?</a:t>
            </a:r>
          </a:p>
        </p:txBody>
      </p:sp>
      <p:sp>
        <p:nvSpPr>
          <p:cNvPr id="14" name="TextBox 14"/>
          <p:cNvSpPr txBox="1"/>
          <p:nvPr/>
        </p:nvSpPr>
        <p:spPr>
          <a:xfrm>
            <a:off x="5120024" y="4263088"/>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Which placement types result in the highest post-click conversion rates?</a:t>
            </a:r>
          </a:p>
        </p:txBody>
      </p:sp>
      <p:sp>
        <p:nvSpPr>
          <p:cNvPr id="15" name="TextBox 15"/>
          <p:cNvSpPr txBox="1"/>
          <p:nvPr/>
        </p:nvSpPr>
        <p:spPr>
          <a:xfrm>
            <a:off x="5103695" y="4710757"/>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Can we identify any seasonal patterns or fluctuations in displays and clicks throughout the campaign period?</a:t>
            </a:r>
          </a:p>
        </p:txBody>
      </p:sp>
      <p:sp>
        <p:nvSpPr>
          <p:cNvPr id="16" name="TextBox 16"/>
          <p:cNvSpPr txBox="1"/>
          <p:nvPr/>
        </p:nvSpPr>
        <p:spPr>
          <a:xfrm>
            <a:off x="5092809" y="5336844"/>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Is there a correlation between user engagement levels and the revenue generated?</a:t>
            </a:r>
          </a:p>
        </p:txBody>
      </p:sp>
      <p:sp>
        <p:nvSpPr>
          <p:cNvPr id="17" name="TextBox 17"/>
          <p:cNvSpPr txBox="1"/>
          <p:nvPr/>
        </p:nvSpPr>
        <p:spPr>
          <a:xfrm>
            <a:off x="5092809" y="5638498"/>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Are there any outliers in terms of cost, clicks, or revenue that warrant further investigation?</a:t>
            </a:r>
          </a:p>
        </p:txBody>
      </p:sp>
      <p:sp>
        <p:nvSpPr>
          <p:cNvPr id="18" name="TextBox 18"/>
          <p:cNvSpPr txBox="1"/>
          <p:nvPr/>
        </p:nvSpPr>
        <p:spPr>
          <a:xfrm>
            <a:off x="5092809" y="6068904"/>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How does the effectiveness of campaigns vary based on the size of the ad and placement type?</a:t>
            </a:r>
          </a:p>
        </p:txBody>
      </p:sp>
      <p:sp>
        <p:nvSpPr>
          <p:cNvPr id="19" name="TextBox 19"/>
          <p:cNvSpPr txBox="1"/>
          <p:nvPr/>
        </p:nvSpPr>
        <p:spPr>
          <a:xfrm>
            <a:off x="5120023" y="6450914"/>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Are there any specific campaigns or banner sizes that consistently outperform others in terms of ROI?</a:t>
            </a:r>
          </a:p>
        </p:txBody>
      </p:sp>
      <p:sp>
        <p:nvSpPr>
          <p:cNvPr id="20" name="TextBox 20"/>
          <p:cNvSpPr txBox="1"/>
          <p:nvPr/>
        </p:nvSpPr>
        <p:spPr>
          <a:xfrm>
            <a:off x="5092809" y="7044667"/>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What is the distribution of post-click conversions across different placement types?</a:t>
            </a:r>
          </a:p>
        </p:txBody>
      </p:sp>
      <p:sp>
        <p:nvSpPr>
          <p:cNvPr id="21" name="TextBox 21"/>
          <p:cNvSpPr txBox="1"/>
          <p:nvPr/>
        </p:nvSpPr>
        <p:spPr>
          <a:xfrm>
            <a:off x="5141795" y="7321280"/>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Are there any noticeable differences in user engagement levels between weekdays and weekends?</a:t>
            </a:r>
          </a:p>
        </p:txBody>
      </p:sp>
      <p:sp>
        <p:nvSpPr>
          <p:cNvPr id="22" name="TextBox 22"/>
          <p:cNvSpPr txBox="1"/>
          <p:nvPr/>
        </p:nvSpPr>
        <p:spPr>
          <a:xfrm>
            <a:off x="5071038" y="7910693"/>
            <a:ext cx="8026032" cy="276613"/>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How does the cost per click (CPC) vary across different campaigns and banner sizes?</a:t>
            </a:r>
          </a:p>
        </p:txBody>
      </p:sp>
      <p:sp>
        <p:nvSpPr>
          <p:cNvPr id="23" name="TextBox 23"/>
          <p:cNvSpPr txBox="1"/>
          <p:nvPr/>
        </p:nvSpPr>
        <p:spPr>
          <a:xfrm>
            <a:off x="5071038" y="8161713"/>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Are there any campaigns or placements that are particularly cost-effective in terms of generating post-click conversions?</a:t>
            </a:r>
          </a:p>
        </p:txBody>
      </p:sp>
      <p:sp>
        <p:nvSpPr>
          <p:cNvPr id="24" name="TextBox 24"/>
          <p:cNvSpPr txBox="1"/>
          <p:nvPr/>
        </p:nvSpPr>
        <p:spPr>
          <a:xfrm>
            <a:off x="5130909" y="8787236"/>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Can we identify any trends or patterns in post-click conversion rates based on the day of the week?</a:t>
            </a:r>
          </a:p>
        </p:txBody>
      </p:sp>
      <p:sp>
        <p:nvSpPr>
          <p:cNvPr id="25" name="TextBox 25"/>
          <p:cNvSpPr txBox="1"/>
          <p:nvPr/>
        </p:nvSpPr>
        <p:spPr>
          <a:xfrm>
            <a:off x="5065595" y="9402353"/>
            <a:ext cx="8026032" cy="587514"/>
          </a:xfrm>
          <a:prstGeom prst="rect">
            <a:avLst/>
          </a:prstGeom>
        </p:spPr>
        <p:txBody>
          <a:bodyPr lIns="0" tIns="0" rIns="0" bIns="0" rtlCol="0" anchor="t">
            <a:spAutoFit/>
          </a:bodyPr>
          <a:lstStyle/>
          <a:p>
            <a:pPr algn="l">
              <a:lnSpc>
                <a:spcPts val="2450"/>
              </a:lnSpc>
            </a:pPr>
            <a:r>
              <a:rPr lang="en-US" sz="1531" dirty="0">
                <a:solidFill>
                  <a:srgbClr val="E5E0DF"/>
                </a:solidFill>
                <a:latin typeface="Barlow"/>
              </a:rPr>
              <a:t>· How does the effectiveness of campaigns vary throughout different user engagement types in terms of post-click conversions?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Freeform 5"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1132939" y="3233916"/>
            <a:ext cx="5989320" cy="708511"/>
          </a:xfrm>
          <a:prstGeom prst="rect">
            <a:avLst/>
          </a:prstGeom>
        </p:spPr>
        <p:txBody>
          <a:bodyPr lIns="0" tIns="0" rIns="0" bIns="0" rtlCol="0" anchor="t">
            <a:spAutoFit/>
          </a:bodyPr>
          <a:lstStyle/>
          <a:p>
            <a:pPr algn="l">
              <a:lnSpc>
                <a:spcPts val="6074"/>
              </a:lnSpc>
            </a:pPr>
            <a:r>
              <a:rPr lang="en-US" sz="4859">
                <a:solidFill>
                  <a:srgbClr val="FFFFFF"/>
                </a:solidFill>
                <a:latin typeface="Barlow Bold"/>
              </a:rPr>
              <a:t>Project Goals</a:t>
            </a:r>
          </a:p>
        </p:txBody>
      </p:sp>
      <p:sp>
        <p:nvSpPr>
          <p:cNvPr id="7" name="TextBox 7"/>
          <p:cNvSpPr txBox="1"/>
          <p:nvPr/>
        </p:nvSpPr>
        <p:spPr>
          <a:xfrm>
            <a:off x="1132939" y="4364712"/>
            <a:ext cx="9164121" cy="2659796"/>
          </a:xfrm>
          <a:prstGeom prst="rect">
            <a:avLst/>
          </a:prstGeom>
        </p:spPr>
        <p:txBody>
          <a:bodyPr lIns="0" tIns="0" rIns="0" bIns="0" rtlCol="0" anchor="t">
            <a:spAutoFit/>
          </a:bodyPr>
          <a:lstStyle/>
          <a:p>
            <a:pPr algn="l">
              <a:lnSpc>
                <a:spcPts val="3498"/>
              </a:lnSpc>
            </a:pPr>
            <a:r>
              <a:rPr lang="en-US" sz="2187">
                <a:solidFill>
                  <a:srgbClr val="E5E0DF"/>
                </a:solidFill>
                <a:latin typeface="Barlow"/>
              </a:rPr>
              <a:t>The project goals are to analyze a dataset of online advertising performance data and to gain insights into user engagement, banner size impact, top placements, cost-revenue relationship, post-click conversion rates, and other key metrics. The project also aims to identify trends, patterns, and outliers in the data, and to evaluate the effectiveness of different campaigns and banner sizes.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Freeform 5" descr="preencoded.png"/>
          <p:cNvSpPr/>
          <p:nvPr/>
        </p:nvSpPr>
        <p:spPr>
          <a:xfrm>
            <a:off x="-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990939" y="2251949"/>
            <a:ext cx="5989320" cy="708511"/>
          </a:xfrm>
          <a:prstGeom prst="rect">
            <a:avLst/>
          </a:prstGeom>
        </p:spPr>
        <p:txBody>
          <a:bodyPr lIns="0" tIns="0" rIns="0" bIns="0" rtlCol="0" anchor="t">
            <a:spAutoFit/>
          </a:bodyPr>
          <a:lstStyle/>
          <a:p>
            <a:pPr algn="l">
              <a:lnSpc>
                <a:spcPts val="6074"/>
              </a:lnSpc>
            </a:pPr>
            <a:r>
              <a:rPr lang="en-US" sz="4859">
                <a:solidFill>
                  <a:srgbClr val="FFFFFF"/>
                </a:solidFill>
                <a:latin typeface="Barlow Bold"/>
              </a:rPr>
              <a:t>Audience</a:t>
            </a:r>
          </a:p>
        </p:txBody>
      </p:sp>
      <p:grpSp>
        <p:nvGrpSpPr>
          <p:cNvPr id="7" name="Group 7"/>
          <p:cNvGrpSpPr/>
          <p:nvPr/>
        </p:nvGrpSpPr>
        <p:grpSpPr>
          <a:xfrm>
            <a:off x="7894736" y="3417986"/>
            <a:ext cx="9356526" cy="4638973"/>
            <a:chOff x="0" y="0"/>
            <a:chExt cx="12475368" cy="6185297"/>
          </a:xfrm>
        </p:grpSpPr>
        <p:sp>
          <p:nvSpPr>
            <p:cNvPr id="8" name="Freeform 8"/>
            <p:cNvSpPr/>
            <p:nvPr/>
          </p:nvSpPr>
          <p:spPr>
            <a:xfrm>
              <a:off x="0" y="0"/>
              <a:ext cx="12475464" cy="6185281"/>
            </a:xfrm>
            <a:custGeom>
              <a:avLst/>
              <a:gdLst/>
              <a:ahLst/>
              <a:cxnLst/>
              <a:rect l="l" t="t" r="r" b="b"/>
              <a:pathLst>
                <a:path w="12475464" h="6185281">
                  <a:moveTo>
                    <a:pt x="0" y="172974"/>
                  </a:moveTo>
                  <a:cubicBezTo>
                    <a:pt x="0" y="77470"/>
                    <a:pt x="77597" y="0"/>
                    <a:pt x="173228" y="0"/>
                  </a:cubicBezTo>
                  <a:lnTo>
                    <a:pt x="12302236" y="0"/>
                  </a:lnTo>
                  <a:lnTo>
                    <a:pt x="12302236" y="6350"/>
                  </a:lnTo>
                  <a:lnTo>
                    <a:pt x="12302236" y="0"/>
                  </a:lnTo>
                  <a:cubicBezTo>
                    <a:pt x="12397867" y="0"/>
                    <a:pt x="12475464" y="77470"/>
                    <a:pt x="12475464" y="172974"/>
                  </a:cubicBezTo>
                  <a:lnTo>
                    <a:pt x="12469114" y="172974"/>
                  </a:lnTo>
                  <a:lnTo>
                    <a:pt x="12475464" y="172974"/>
                  </a:lnTo>
                  <a:lnTo>
                    <a:pt x="12475464" y="6012307"/>
                  </a:lnTo>
                  <a:lnTo>
                    <a:pt x="12469114" y="6012307"/>
                  </a:lnTo>
                  <a:lnTo>
                    <a:pt x="12475464" y="6012307"/>
                  </a:lnTo>
                  <a:cubicBezTo>
                    <a:pt x="12475464" y="6107811"/>
                    <a:pt x="12397867" y="6185281"/>
                    <a:pt x="12302236" y="6185281"/>
                  </a:cubicBezTo>
                  <a:lnTo>
                    <a:pt x="12302236" y="6178931"/>
                  </a:lnTo>
                  <a:lnTo>
                    <a:pt x="12302236" y="6185281"/>
                  </a:lnTo>
                  <a:lnTo>
                    <a:pt x="173228" y="6185281"/>
                  </a:lnTo>
                  <a:lnTo>
                    <a:pt x="173228" y="6178931"/>
                  </a:lnTo>
                  <a:lnTo>
                    <a:pt x="173228" y="6185281"/>
                  </a:lnTo>
                  <a:cubicBezTo>
                    <a:pt x="77597" y="6185281"/>
                    <a:pt x="0" y="6107811"/>
                    <a:pt x="0" y="6012307"/>
                  </a:cubicBezTo>
                  <a:lnTo>
                    <a:pt x="0" y="172974"/>
                  </a:lnTo>
                  <a:lnTo>
                    <a:pt x="6350" y="172974"/>
                  </a:lnTo>
                  <a:lnTo>
                    <a:pt x="0" y="172974"/>
                  </a:lnTo>
                  <a:moveTo>
                    <a:pt x="12700" y="172974"/>
                  </a:moveTo>
                  <a:lnTo>
                    <a:pt x="12700" y="6012307"/>
                  </a:lnTo>
                  <a:lnTo>
                    <a:pt x="6350" y="6012307"/>
                  </a:lnTo>
                  <a:lnTo>
                    <a:pt x="12700" y="6012307"/>
                  </a:lnTo>
                  <a:cubicBezTo>
                    <a:pt x="12700" y="6100826"/>
                    <a:pt x="84582" y="6172581"/>
                    <a:pt x="173228" y="6172581"/>
                  </a:cubicBezTo>
                  <a:lnTo>
                    <a:pt x="12302236" y="6172581"/>
                  </a:lnTo>
                  <a:cubicBezTo>
                    <a:pt x="12390882" y="6172581"/>
                    <a:pt x="12462764" y="6100826"/>
                    <a:pt x="12462764" y="6012307"/>
                  </a:cubicBezTo>
                  <a:lnTo>
                    <a:pt x="12462764" y="172974"/>
                  </a:lnTo>
                  <a:cubicBezTo>
                    <a:pt x="12462637" y="84455"/>
                    <a:pt x="12390882" y="12700"/>
                    <a:pt x="12302236" y="12700"/>
                  </a:cubicBezTo>
                  <a:lnTo>
                    <a:pt x="173228" y="12700"/>
                  </a:lnTo>
                  <a:lnTo>
                    <a:pt x="173228" y="6350"/>
                  </a:lnTo>
                  <a:lnTo>
                    <a:pt x="173228" y="12700"/>
                  </a:lnTo>
                  <a:cubicBezTo>
                    <a:pt x="84582" y="12700"/>
                    <a:pt x="12700" y="84455"/>
                    <a:pt x="12700" y="172974"/>
                  </a:cubicBezTo>
                  <a:close/>
                </a:path>
              </a:pathLst>
            </a:custGeom>
            <a:solidFill>
              <a:srgbClr val="FFFFFF">
                <a:alpha val="23922"/>
              </a:srgbClr>
            </a:solidFill>
          </p:spPr>
        </p:sp>
      </p:grpSp>
      <p:grpSp>
        <p:nvGrpSpPr>
          <p:cNvPr id="9" name="Group 9"/>
          <p:cNvGrpSpPr/>
          <p:nvPr/>
        </p:nvGrpSpPr>
        <p:grpSpPr>
          <a:xfrm>
            <a:off x="7909024" y="3432274"/>
            <a:ext cx="9327951" cy="796379"/>
            <a:chOff x="0" y="0"/>
            <a:chExt cx="12437268" cy="1061838"/>
          </a:xfrm>
        </p:grpSpPr>
        <p:sp>
          <p:nvSpPr>
            <p:cNvPr id="10" name="Freeform 10"/>
            <p:cNvSpPr/>
            <p:nvPr/>
          </p:nvSpPr>
          <p:spPr>
            <a:xfrm>
              <a:off x="0" y="0"/>
              <a:ext cx="12437237" cy="1061847"/>
            </a:xfrm>
            <a:custGeom>
              <a:avLst/>
              <a:gdLst/>
              <a:ahLst/>
              <a:cxnLst/>
              <a:rect l="l" t="t" r="r" b="b"/>
              <a:pathLst>
                <a:path w="12437237" h="1061847">
                  <a:moveTo>
                    <a:pt x="0" y="0"/>
                  </a:moveTo>
                  <a:lnTo>
                    <a:pt x="12437237" y="0"/>
                  </a:lnTo>
                  <a:lnTo>
                    <a:pt x="12437237" y="1061847"/>
                  </a:lnTo>
                  <a:lnTo>
                    <a:pt x="0" y="1061847"/>
                  </a:lnTo>
                  <a:close/>
                </a:path>
              </a:pathLst>
            </a:custGeom>
            <a:solidFill>
              <a:srgbClr val="FFFFFF">
                <a:alpha val="3922"/>
              </a:srgbClr>
            </a:solidFill>
          </p:spPr>
        </p:sp>
      </p:grpSp>
      <p:sp>
        <p:nvSpPr>
          <p:cNvPr id="11" name="TextBox 11"/>
          <p:cNvSpPr txBox="1"/>
          <p:nvPr/>
        </p:nvSpPr>
        <p:spPr>
          <a:xfrm>
            <a:off x="8278326" y="3568333"/>
            <a:ext cx="1944171" cy="438538"/>
          </a:xfrm>
          <a:prstGeom prst="rect">
            <a:avLst/>
          </a:prstGeom>
        </p:spPr>
        <p:txBody>
          <a:bodyPr lIns="0" tIns="0" rIns="0" bIns="0" rtlCol="0" anchor="t">
            <a:spAutoFit/>
          </a:bodyPr>
          <a:lstStyle/>
          <a:p>
            <a:pPr algn="l">
              <a:lnSpc>
                <a:spcPts val="3498"/>
              </a:lnSpc>
            </a:pPr>
            <a:r>
              <a:rPr lang="en-US" sz="2187">
                <a:solidFill>
                  <a:srgbClr val="E5E0DF"/>
                </a:solidFill>
                <a:latin typeface="Barlow Bold"/>
              </a:rPr>
              <a:t>Who</a:t>
            </a:r>
          </a:p>
        </p:txBody>
      </p:sp>
      <p:sp>
        <p:nvSpPr>
          <p:cNvPr id="12" name="TextBox 12"/>
          <p:cNvSpPr txBox="1"/>
          <p:nvPr/>
        </p:nvSpPr>
        <p:spPr>
          <a:xfrm>
            <a:off x="10970330" y="3568333"/>
            <a:ext cx="5897492" cy="438538"/>
          </a:xfrm>
          <a:prstGeom prst="rect">
            <a:avLst/>
          </a:prstGeom>
        </p:spPr>
        <p:txBody>
          <a:bodyPr lIns="0" tIns="0" rIns="0" bIns="0" rtlCol="0" anchor="t">
            <a:spAutoFit/>
          </a:bodyPr>
          <a:lstStyle/>
          <a:p>
            <a:pPr algn="l">
              <a:lnSpc>
                <a:spcPts val="3498"/>
              </a:lnSpc>
            </a:pPr>
            <a:r>
              <a:rPr lang="en-US" sz="2187">
                <a:solidFill>
                  <a:srgbClr val="E5E0DF"/>
                </a:solidFill>
                <a:latin typeface="Barlow"/>
              </a:rPr>
              <a:t>Team Finlatics</a:t>
            </a:r>
          </a:p>
        </p:txBody>
      </p:sp>
      <p:grpSp>
        <p:nvGrpSpPr>
          <p:cNvPr id="13" name="Group 13"/>
          <p:cNvGrpSpPr/>
          <p:nvPr/>
        </p:nvGrpSpPr>
        <p:grpSpPr>
          <a:xfrm>
            <a:off x="7909024" y="4228654"/>
            <a:ext cx="9327951" cy="2573387"/>
            <a:chOff x="0" y="0"/>
            <a:chExt cx="12437268" cy="3431183"/>
          </a:xfrm>
        </p:grpSpPr>
        <p:sp>
          <p:nvSpPr>
            <p:cNvPr id="14" name="Freeform 14"/>
            <p:cNvSpPr/>
            <p:nvPr/>
          </p:nvSpPr>
          <p:spPr>
            <a:xfrm>
              <a:off x="0" y="0"/>
              <a:ext cx="12437237" cy="3431159"/>
            </a:xfrm>
            <a:custGeom>
              <a:avLst/>
              <a:gdLst/>
              <a:ahLst/>
              <a:cxnLst/>
              <a:rect l="l" t="t" r="r" b="b"/>
              <a:pathLst>
                <a:path w="12437237" h="3431159">
                  <a:moveTo>
                    <a:pt x="0" y="0"/>
                  </a:moveTo>
                  <a:lnTo>
                    <a:pt x="12437237" y="0"/>
                  </a:lnTo>
                  <a:lnTo>
                    <a:pt x="12437237" y="3431159"/>
                  </a:lnTo>
                  <a:lnTo>
                    <a:pt x="0" y="3431159"/>
                  </a:lnTo>
                  <a:close/>
                </a:path>
              </a:pathLst>
            </a:custGeom>
            <a:solidFill>
              <a:srgbClr val="000000">
                <a:alpha val="3922"/>
              </a:srgbClr>
            </a:solidFill>
          </p:spPr>
        </p:sp>
      </p:grpSp>
      <p:sp>
        <p:nvSpPr>
          <p:cNvPr id="15" name="TextBox 15"/>
          <p:cNvSpPr txBox="1"/>
          <p:nvPr/>
        </p:nvSpPr>
        <p:spPr>
          <a:xfrm>
            <a:off x="8278326" y="4364712"/>
            <a:ext cx="1944171" cy="438538"/>
          </a:xfrm>
          <a:prstGeom prst="rect">
            <a:avLst/>
          </a:prstGeom>
        </p:spPr>
        <p:txBody>
          <a:bodyPr lIns="0" tIns="0" rIns="0" bIns="0" rtlCol="0" anchor="t">
            <a:spAutoFit/>
          </a:bodyPr>
          <a:lstStyle/>
          <a:p>
            <a:pPr algn="l">
              <a:lnSpc>
                <a:spcPts val="3498"/>
              </a:lnSpc>
            </a:pPr>
            <a:r>
              <a:rPr lang="en-US" sz="2187">
                <a:solidFill>
                  <a:srgbClr val="E5E0DF"/>
                </a:solidFill>
                <a:latin typeface="Barlow Bold"/>
              </a:rPr>
              <a:t>Key Insight</a:t>
            </a:r>
          </a:p>
        </p:txBody>
      </p:sp>
      <p:sp>
        <p:nvSpPr>
          <p:cNvPr id="16" name="TextBox 16"/>
          <p:cNvSpPr txBox="1"/>
          <p:nvPr/>
        </p:nvSpPr>
        <p:spPr>
          <a:xfrm>
            <a:off x="10970330" y="4364712"/>
            <a:ext cx="5897492" cy="2215545"/>
          </a:xfrm>
          <a:prstGeom prst="rect">
            <a:avLst/>
          </a:prstGeom>
        </p:spPr>
        <p:txBody>
          <a:bodyPr lIns="0" tIns="0" rIns="0" bIns="0" rtlCol="0" anchor="t">
            <a:spAutoFit/>
          </a:bodyPr>
          <a:lstStyle/>
          <a:p>
            <a:pPr algn="l">
              <a:lnSpc>
                <a:spcPts val="3498"/>
              </a:lnSpc>
            </a:pPr>
            <a:r>
              <a:rPr lang="en-US" sz="2187">
                <a:solidFill>
                  <a:srgbClr val="E5E0DF"/>
                </a:solidFill>
                <a:latin typeface="Barlow"/>
              </a:rPr>
              <a:t>The key insight about the project is that analyzing a dataset of online advertising performance data can provide valuable insights for optimizing online advertising campaigns and improving their performance.</a:t>
            </a:r>
          </a:p>
        </p:txBody>
      </p:sp>
      <p:grpSp>
        <p:nvGrpSpPr>
          <p:cNvPr id="17" name="Group 17"/>
          <p:cNvGrpSpPr/>
          <p:nvPr/>
        </p:nvGrpSpPr>
        <p:grpSpPr>
          <a:xfrm>
            <a:off x="7909024" y="6802041"/>
            <a:ext cx="9327951" cy="1240631"/>
            <a:chOff x="0" y="0"/>
            <a:chExt cx="12437268" cy="1654175"/>
          </a:xfrm>
        </p:grpSpPr>
        <p:sp>
          <p:nvSpPr>
            <p:cNvPr id="18" name="Freeform 18"/>
            <p:cNvSpPr/>
            <p:nvPr/>
          </p:nvSpPr>
          <p:spPr>
            <a:xfrm>
              <a:off x="0" y="0"/>
              <a:ext cx="12437237" cy="1654175"/>
            </a:xfrm>
            <a:custGeom>
              <a:avLst/>
              <a:gdLst/>
              <a:ahLst/>
              <a:cxnLst/>
              <a:rect l="l" t="t" r="r" b="b"/>
              <a:pathLst>
                <a:path w="12437237" h="1654175">
                  <a:moveTo>
                    <a:pt x="0" y="0"/>
                  </a:moveTo>
                  <a:lnTo>
                    <a:pt x="12437237" y="0"/>
                  </a:lnTo>
                  <a:lnTo>
                    <a:pt x="12437237" y="1654175"/>
                  </a:lnTo>
                  <a:lnTo>
                    <a:pt x="0" y="1654175"/>
                  </a:lnTo>
                  <a:close/>
                </a:path>
              </a:pathLst>
            </a:custGeom>
            <a:solidFill>
              <a:srgbClr val="FFFFFF">
                <a:alpha val="3922"/>
              </a:srgbClr>
            </a:solidFill>
          </p:spPr>
        </p:sp>
      </p:grpSp>
      <p:sp>
        <p:nvSpPr>
          <p:cNvPr id="19" name="TextBox 19"/>
          <p:cNvSpPr txBox="1"/>
          <p:nvPr/>
        </p:nvSpPr>
        <p:spPr>
          <a:xfrm>
            <a:off x="8278326" y="6938099"/>
            <a:ext cx="1944171" cy="882789"/>
          </a:xfrm>
          <a:prstGeom prst="rect">
            <a:avLst/>
          </a:prstGeom>
        </p:spPr>
        <p:txBody>
          <a:bodyPr lIns="0" tIns="0" rIns="0" bIns="0" rtlCol="0" anchor="t">
            <a:spAutoFit/>
          </a:bodyPr>
          <a:lstStyle/>
          <a:p>
            <a:pPr algn="l">
              <a:lnSpc>
                <a:spcPts val="3498"/>
              </a:lnSpc>
            </a:pPr>
            <a:r>
              <a:rPr lang="en-US" sz="2187">
                <a:solidFill>
                  <a:srgbClr val="E5E0DF"/>
                </a:solidFill>
                <a:latin typeface="Barlow Bold"/>
              </a:rPr>
              <a:t>Basis for key insight</a:t>
            </a:r>
          </a:p>
        </p:txBody>
      </p:sp>
      <p:sp>
        <p:nvSpPr>
          <p:cNvPr id="20" name="TextBox 20"/>
          <p:cNvSpPr txBox="1"/>
          <p:nvPr/>
        </p:nvSpPr>
        <p:spPr>
          <a:xfrm>
            <a:off x="10970330" y="6938099"/>
            <a:ext cx="5897492" cy="882789"/>
          </a:xfrm>
          <a:prstGeom prst="rect">
            <a:avLst/>
          </a:prstGeom>
        </p:spPr>
        <p:txBody>
          <a:bodyPr lIns="0" tIns="0" rIns="0" bIns="0" rtlCol="0" anchor="t">
            <a:spAutoFit/>
          </a:bodyPr>
          <a:lstStyle/>
          <a:p>
            <a:pPr algn="l">
              <a:lnSpc>
                <a:spcPts val="3498"/>
              </a:lnSpc>
            </a:pPr>
            <a:r>
              <a:rPr lang="en-US" sz="2187">
                <a:solidFill>
                  <a:srgbClr val="E5E0DF"/>
                </a:solidFill>
                <a:latin typeface="Barlow"/>
              </a:rPr>
              <a:t>An Excel Sheet with 15409 lines of data in 12 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1624" y="0"/>
            <a:ext cx="18288000" cy="10287000"/>
            <a:chOff x="0" y="46792"/>
            <a:chExt cx="24384000" cy="13716000"/>
          </a:xfrm>
        </p:grpSpPr>
        <p:sp>
          <p:nvSpPr>
            <p:cNvPr id="4" name="Freeform 4"/>
            <p:cNvSpPr/>
            <p:nvPr/>
          </p:nvSpPr>
          <p:spPr>
            <a:xfrm>
              <a:off x="0" y="46792"/>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2800026" y="1747839"/>
            <a:ext cx="4754791" cy="592425"/>
          </a:xfrm>
          <a:prstGeom prst="rect">
            <a:avLst/>
          </a:prstGeom>
        </p:spPr>
        <p:txBody>
          <a:bodyPr lIns="0" tIns="0" rIns="0" bIns="0" rtlCol="0" anchor="t">
            <a:spAutoFit/>
          </a:bodyPr>
          <a:lstStyle/>
          <a:p>
            <a:pPr algn="l">
              <a:lnSpc>
                <a:spcPts val="4860"/>
              </a:lnSpc>
            </a:pPr>
            <a:r>
              <a:rPr lang="en-US" sz="3887" dirty="0">
                <a:solidFill>
                  <a:srgbClr val="000000"/>
                </a:solidFill>
                <a:ea typeface="Barlow Bold"/>
              </a:rPr>
              <a:t>⛔</a:t>
            </a:r>
            <a:r>
              <a:rPr lang="en-US" sz="3887" dirty="0">
                <a:solidFill>
                  <a:srgbClr val="FFFFFF"/>
                </a:solidFill>
                <a:latin typeface="Barlow Bold"/>
              </a:rPr>
              <a:t> Existing blockers</a:t>
            </a:r>
          </a:p>
        </p:txBody>
      </p:sp>
      <p:sp>
        <p:nvSpPr>
          <p:cNvPr id="9" name="Rectangle 8">
            <a:extLst>
              <a:ext uri="{FF2B5EF4-FFF2-40B4-BE49-F238E27FC236}">
                <a16:creationId xmlns:a16="http://schemas.microsoft.com/office/drawing/2014/main" id="{8FE9526B-D18E-1462-A792-6E3B58A475EE}"/>
              </a:ext>
            </a:extLst>
          </p:cNvPr>
          <p:cNvSpPr/>
          <p:nvPr/>
        </p:nvSpPr>
        <p:spPr>
          <a:xfrm>
            <a:off x="2800026" y="3162300"/>
            <a:ext cx="13278173" cy="6006452"/>
          </a:xfrm>
          <a:prstGeom prst="rect">
            <a:avLst/>
          </a:prstGeom>
          <a:noFill/>
        </p:spPr>
        <p:txBody>
          <a:bodyPr wrap="square" lIns="91440" tIns="45720" rIns="91440" bIns="45720">
            <a:spAutoFit/>
          </a:bodyPr>
          <a:lstStyle/>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the overall trend in user engagement throughout the campaign period?</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does the size of the ad (banner) impact the number of clicks generated?</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Which publisher spaces (placements) yielded the highest number of displays and clicks?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Is there a correlation between the cost of serving ads and the revenue generated from clicks?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the average revenue generated per click for Company X during the campaign period?</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Which campaigns had the highest post-click conversion rates?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there any specific trends or patterns in post-click sales amounts over time?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does the level of user engagement vary across different banner sizes?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Which placement types result in the highest post-click conversion rates?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we identify any seasonal patterns or fluctuations in displays and clicks throughout the campaign period?</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Is there a correlation between user engagement levels and the revenue generated?</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there any outliers in terms of cost, clicks, or revenue that warrant further investigation?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does the effectiveness of campaigns vary based on the size of the ad and placement type?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there any specific campaigns or banner sizes that consistently outperform others in terms of ROI?</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the distribution of post-click conversions across different placement types?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there any noticeable differences in user engagement levels between weekdays and weekends?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does the cost per click (CPC) vary across different campaigns and banner sizes?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there any campaigns or placements that are particularly cost-effective in terms of generating post-click conversions?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we identify any trends or patterns in post-click conversion rates based on the day of the week?</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does the effectiveness of campaigns vary throughout different user engagement types in terms of post-click conversions?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90870"/>
            <a:chOff x="0" y="0"/>
            <a:chExt cx="24384000" cy="13721160"/>
          </a:xfrm>
        </p:grpSpPr>
        <p:sp>
          <p:nvSpPr>
            <p:cNvPr id="4" name="Freeform 4"/>
            <p:cNvSpPr/>
            <p:nvPr/>
          </p:nvSpPr>
          <p:spPr>
            <a:xfrm>
              <a:off x="0" y="0"/>
              <a:ext cx="24384000" cy="13721207"/>
            </a:xfrm>
            <a:custGeom>
              <a:avLst/>
              <a:gdLst/>
              <a:ahLst/>
              <a:cxnLst/>
              <a:rect l="l" t="t" r="r" b="b"/>
              <a:pathLst>
                <a:path w="24384000" h="13721207">
                  <a:moveTo>
                    <a:pt x="0" y="0"/>
                  </a:moveTo>
                  <a:lnTo>
                    <a:pt x="24384000" y="0"/>
                  </a:lnTo>
                  <a:lnTo>
                    <a:pt x="24384000" y="13721207"/>
                  </a:lnTo>
                  <a:lnTo>
                    <a:pt x="0" y="13721207"/>
                  </a:lnTo>
                  <a:close/>
                </a:path>
              </a:pathLst>
            </a:custGeom>
            <a:solidFill>
              <a:srgbClr val="0C0C0C">
                <a:alpha val="74902"/>
              </a:srgbClr>
            </a:solidFill>
          </p:spPr>
        </p:sp>
      </p:grpSp>
      <p:sp>
        <p:nvSpPr>
          <p:cNvPr id="5" name="TextBox 5"/>
          <p:cNvSpPr txBox="1"/>
          <p:nvPr/>
        </p:nvSpPr>
        <p:spPr>
          <a:xfrm>
            <a:off x="4715381" y="615434"/>
            <a:ext cx="4575006" cy="522328"/>
          </a:xfrm>
          <a:prstGeom prst="rect">
            <a:avLst/>
          </a:prstGeom>
        </p:spPr>
        <p:txBody>
          <a:bodyPr lIns="0" tIns="0" rIns="0" bIns="0" rtlCol="0" anchor="t">
            <a:spAutoFit/>
          </a:bodyPr>
          <a:lstStyle/>
          <a:p>
            <a:pPr algn="l">
              <a:lnSpc>
                <a:spcPts val="4682"/>
              </a:lnSpc>
            </a:pPr>
            <a:r>
              <a:rPr lang="en-US" sz="3746">
                <a:solidFill>
                  <a:srgbClr val="FFFFFF"/>
                </a:solidFill>
                <a:latin typeface="Barlow Bold"/>
              </a:rPr>
              <a:t>Question 1</a:t>
            </a:r>
          </a:p>
        </p:txBody>
      </p:sp>
      <p:sp>
        <p:nvSpPr>
          <p:cNvPr id="6" name="TextBox 6"/>
          <p:cNvSpPr txBox="1"/>
          <p:nvPr/>
        </p:nvSpPr>
        <p:spPr>
          <a:xfrm>
            <a:off x="5057835" y="1590705"/>
            <a:ext cx="8514785" cy="317837"/>
          </a:xfrm>
          <a:prstGeom prst="rect">
            <a:avLst/>
          </a:prstGeom>
        </p:spPr>
        <p:txBody>
          <a:bodyPr lIns="0" tIns="0" rIns="0" bIns="0" rtlCol="0" anchor="t">
            <a:spAutoFit/>
          </a:bodyPr>
          <a:lstStyle/>
          <a:p>
            <a:pPr marL="254308" lvl="1" indent="-127154" algn="l">
              <a:lnSpc>
                <a:spcPts val="2697"/>
              </a:lnSpc>
              <a:buFont typeface="Arial"/>
              <a:buChar char="•"/>
            </a:pPr>
            <a:r>
              <a:rPr lang="en-US" sz="1686">
                <a:solidFill>
                  <a:srgbClr val="E5E0DF"/>
                </a:solidFill>
                <a:latin typeface="Barlow"/>
              </a:rPr>
              <a:t>What is the overall trend in user engagement throughout the campaign period?</a:t>
            </a:r>
          </a:p>
        </p:txBody>
      </p:sp>
      <p:sp>
        <p:nvSpPr>
          <p:cNvPr id="7" name="TextBox 7"/>
          <p:cNvSpPr txBox="1"/>
          <p:nvPr/>
        </p:nvSpPr>
        <p:spPr>
          <a:xfrm>
            <a:off x="5057835" y="2018884"/>
            <a:ext cx="8514785" cy="660440"/>
          </a:xfrm>
          <a:prstGeom prst="rect">
            <a:avLst/>
          </a:prstGeom>
        </p:spPr>
        <p:txBody>
          <a:bodyPr lIns="0" tIns="0" rIns="0" bIns="0" rtlCol="0" anchor="t">
            <a:spAutoFit/>
          </a:bodyPr>
          <a:lstStyle/>
          <a:p>
            <a:pPr marL="254308" lvl="1" indent="-127154" algn="l">
              <a:lnSpc>
                <a:spcPts val="2697"/>
              </a:lnSpc>
              <a:buFont typeface="Arial"/>
              <a:buChar char="•"/>
            </a:pPr>
            <a:r>
              <a:rPr lang="en-US" sz="1686">
                <a:solidFill>
                  <a:srgbClr val="E5E0DF"/>
                </a:solidFill>
                <a:latin typeface="Barlow"/>
              </a:rPr>
              <a:t>Tracking user engagement unlocks insights to refine your product and cultivate a loyal user base.</a:t>
            </a:r>
          </a:p>
        </p:txBody>
      </p:sp>
      <p:sp>
        <p:nvSpPr>
          <p:cNvPr id="8" name="TextBox 8"/>
          <p:cNvSpPr txBox="1"/>
          <p:nvPr/>
        </p:nvSpPr>
        <p:spPr>
          <a:xfrm>
            <a:off x="5057835" y="2789664"/>
            <a:ext cx="8514785" cy="660440"/>
          </a:xfrm>
          <a:prstGeom prst="rect">
            <a:avLst/>
          </a:prstGeom>
        </p:spPr>
        <p:txBody>
          <a:bodyPr lIns="0" tIns="0" rIns="0" bIns="0" rtlCol="0" anchor="t">
            <a:spAutoFit/>
          </a:bodyPr>
          <a:lstStyle/>
          <a:p>
            <a:pPr marL="254308" lvl="1" indent="-127154" algn="l">
              <a:lnSpc>
                <a:spcPts val="2697"/>
              </a:lnSpc>
              <a:buFont typeface="Arial"/>
              <a:buChar char="•"/>
            </a:pPr>
            <a:r>
              <a:rPr lang="en-US" sz="1686">
                <a:solidFill>
                  <a:srgbClr val="E5E0DF"/>
                </a:solidFill>
                <a:latin typeface="Barlow Bold"/>
              </a:rPr>
              <a:t>Spring (April-May):</a:t>
            </a:r>
            <a:r>
              <a:rPr lang="en-US" sz="1686">
                <a:solidFill>
                  <a:srgbClr val="E5E0DF"/>
                </a:solidFill>
                <a:latin typeface="Barlow"/>
              </a:rPr>
              <a:t> User engagement is at its highest in the spring. There are two possible peaks, one in early April and another in late May.</a:t>
            </a:r>
          </a:p>
        </p:txBody>
      </p:sp>
      <p:sp>
        <p:nvSpPr>
          <p:cNvPr id="9" name="TextBox 9"/>
          <p:cNvSpPr txBox="1"/>
          <p:nvPr/>
        </p:nvSpPr>
        <p:spPr>
          <a:xfrm>
            <a:off x="5057835" y="3560445"/>
            <a:ext cx="8514785" cy="660440"/>
          </a:xfrm>
          <a:prstGeom prst="rect">
            <a:avLst/>
          </a:prstGeom>
        </p:spPr>
        <p:txBody>
          <a:bodyPr lIns="0" tIns="0" rIns="0" bIns="0" rtlCol="0" anchor="t">
            <a:spAutoFit/>
          </a:bodyPr>
          <a:lstStyle/>
          <a:p>
            <a:pPr marL="254308" lvl="1" indent="-127154" algn="l">
              <a:lnSpc>
                <a:spcPts val="2697"/>
              </a:lnSpc>
              <a:buFont typeface="Arial"/>
              <a:buChar char="•"/>
            </a:pPr>
            <a:r>
              <a:rPr lang="en-US" sz="1686">
                <a:solidFill>
                  <a:srgbClr val="E5E0DF"/>
                </a:solidFill>
                <a:latin typeface="Barlow Bold"/>
              </a:rPr>
              <a:t>Summer (June):</a:t>
            </a:r>
            <a:r>
              <a:rPr lang="en-US" sz="1686">
                <a:solidFill>
                  <a:srgbClr val="E5E0DF"/>
                </a:solidFill>
                <a:latin typeface="Barlow"/>
              </a:rPr>
              <a:t> User engagement dips in June, which is the only summer month included in the data set.</a:t>
            </a:r>
          </a:p>
        </p:txBody>
      </p:sp>
      <p:sp>
        <p:nvSpPr>
          <p:cNvPr id="10" name="TextBox 10"/>
          <p:cNvSpPr txBox="1"/>
          <p:nvPr/>
        </p:nvSpPr>
        <p:spPr>
          <a:xfrm>
            <a:off x="5057835" y="4331226"/>
            <a:ext cx="8514785" cy="660440"/>
          </a:xfrm>
          <a:prstGeom prst="rect">
            <a:avLst/>
          </a:prstGeom>
        </p:spPr>
        <p:txBody>
          <a:bodyPr lIns="0" tIns="0" rIns="0" bIns="0" rtlCol="0" anchor="t">
            <a:spAutoFit/>
          </a:bodyPr>
          <a:lstStyle/>
          <a:p>
            <a:pPr marL="254308" lvl="1" indent="-127154" algn="l">
              <a:lnSpc>
                <a:spcPts val="2697"/>
              </a:lnSpc>
              <a:buFont typeface="Arial"/>
              <a:buChar char="•"/>
            </a:pPr>
            <a:r>
              <a:rPr lang="en-US" sz="1686">
                <a:solidFill>
                  <a:srgbClr val="E5E0DF"/>
                </a:solidFill>
                <a:latin typeface="Barlow Bold"/>
              </a:rPr>
              <a:t>Fall and Winter:</a:t>
            </a:r>
            <a:r>
              <a:rPr lang="en-US" sz="1686">
                <a:solidFill>
                  <a:srgbClr val="E5E0DF"/>
                </a:solidFill>
                <a:latin typeface="Barlow"/>
              </a:rPr>
              <a:t> Data for these seasons is not available, so it is impossible to say how user engagement trends during those times.</a:t>
            </a:r>
          </a:p>
        </p:txBody>
      </p:sp>
      <p:sp>
        <p:nvSpPr>
          <p:cNvPr id="11" name="Freeform 11" descr="preencoded.png"/>
          <p:cNvSpPr/>
          <p:nvPr/>
        </p:nvSpPr>
        <p:spPr>
          <a:xfrm>
            <a:off x="4623941" y="5278190"/>
            <a:ext cx="8735317" cy="4423916"/>
          </a:xfrm>
          <a:custGeom>
            <a:avLst/>
            <a:gdLst/>
            <a:ahLst/>
            <a:cxnLst/>
            <a:rect l="l" t="t" r="r" b="b"/>
            <a:pathLst>
              <a:path w="8735317" h="4423916">
                <a:moveTo>
                  <a:pt x="0" y="0"/>
                </a:moveTo>
                <a:lnTo>
                  <a:pt x="8735318" y="0"/>
                </a:lnTo>
                <a:lnTo>
                  <a:pt x="8735318" y="4423916"/>
                </a:lnTo>
                <a:lnTo>
                  <a:pt x="0" y="4423916"/>
                </a:lnTo>
                <a:lnTo>
                  <a:pt x="0" y="0"/>
                </a:lnTo>
                <a:close/>
              </a:path>
            </a:pathLst>
          </a:custGeom>
          <a:blipFill>
            <a:blip r:embed="rId4"/>
            <a:stretch>
              <a:fillRect l="-43" r="-43"/>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alpha val="74902"/>
              </a:srgbClr>
            </a:solidFill>
          </p:spPr>
        </p:sp>
      </p:grpSp>
      <p:sp>
        <p:nvSpPr>
          <p:cNvPr id="5" name="TextBox 5"/>
          <p:cNvSpPr txBox="1"/>
          <p:nvPr/>
        </p:nvSpPr>
        <p:spPr>
          <a:xfrm>
            <a:off x="5013632" y="567363"/>
            <a:ext cx="4260979" cy="492561"/>
          </a:xfrm>
          <a:prstGeom prst="rect">
            <a:avLst/>
          </a:prstGeom>
        </p:spPr>
        <p:txBody>
          <a:bodyPr lIns="0" tIns="0" rIns="0" bIns="0" rtlCol="0" anchor="t">
            <a:spAutoFit/>
          </a:bodyPr>
          <a:lstStyle/>
          <a:p>
            <a:pPr algn="l">
              <a:lnSpc>
                <a:spcPts val="4373"/>
              </a:lnSpc>
            </a:pPr>
            <a:r>
              <a:rPr lang="en-US" sz="3498">
                <a:solidFill>
                  <a:srgbClr val="FFFFFF"/>
                </a:solidFill>
                <a:latin typeface="Barlow Bold"/>
              </a:rPr>
              <a:t>Question 2</a:t>
            </a:r>
          </a:p>
        </p:txBody>
      </p:sp>
      <p:sp>
        <p:nvSpPr>
          <p:cNvPr id="6" name="TextBox 6"/>
          <p:cNvSpPr txBox="1"/>
          <p:nvPr/>
        </p:nvSpPr>
        <p:spPr>
          <a:xfrm>
            <a:off x="5013632" y="1484590"/>
            <a:ext cx="8260586" cy="295215"/>
          </a:xfrm>
          <a:prstGeom prst="rect">
            <a:avLst/>
          </a:prstGeom>
        </p:spPr>
        <p:txBody>
          <a:bodyPr lIns="0" tIns="0" rIns="0" bIns="0" rtlCol="0" anchor="t">
            <a:spAutoFit/>
          </a:bodyPr>
          <a:lstStyle/>
          <a:p>
            <a:pPr algn="l">
              <a:lnSpc>
                <a:spcPts val="2520"/>
              </a:lnSpc>
            </a:pPr>
            <a:r>
              <a:rPr lang="en-US" sz="1574">
                <a:solidFill>
                  <a:srgbClr val="E5E0DF"/>
                </a:solidFill>
                <a:latin typeface="Barlow"/>
              </a:rPr>
              <a:t>How does the size of the ad (banner) impact the number of clicks generated?</a:t>
            </a:r>
          </a:p>
        </p:txBody>
      </p:sp>
      <p:sp>
        <p:nvSpPr>
          <p:cNvPr id="7" name="TextBox 7"/>
          <p:cNvSpPr txBox="1"/>
          <p:nvPr/>
        </p:nvSpPr>
        <p:spPr>
          <a:xfrm>
            <a:off x="5333464" y="2029450"/>
            <a:ext cx="7940754" cy="295215"/>
          </a:xfrm>
          <a:prstGeom prst="rect">
            <a:avLst/>
          </a:prstGeom>
        </p:spPr>
        <p:txBody>
          <a:bodyPr lIns="0" tIns="0" rIns="0" bIns="0" rtlCol="0" anchor="t">
            <a:spAutoFit/>
          </a:bodyPr>
          <a:lstStyle/>
          <a:p>
            <a:pPr marL="237530" lvl="1" indent="-118765" algn="l">
              <a:lnSpc>
                <a:spcPts val="2520"/>
              </a:lnSpc>
              <a:buFont typeface="Arial"/>
              <a:buChar char="•"/>
            </a:pPr>
            <a:r>
              <a:rPr lang="en-US" sz="1574">
                <a:solidFill>
                  <a:srgbClr val="E5E0DF"/>
                </a:solidFill>
                <a:latin typeface="Barlow Bold"/>
              </a:rPr>
              <a:t>Leaderboard (728 x 90 pixels):</a:t>
            </a:r>
            <a:r>
              <a:rPr lang="en-US" sz="1574">
                <a:solidFill>
                  <a:srgbClr val="E5E0DF"/>
                </a:solidFill>
                <a:latin typeface="Barlow"/>
              </a:rPr>
              <a:t> This large banner stretches across the top of a webpage.</a:t>
            </a:r>
          </a:p>
        </p:txBody>
      </p:sp>
      <p:sp>
        <p:nvSpPr>
          <p:cNvPr id="8" name="TextBox 8"/>
          <p:cNvSpPr txBox="1"/>
          <p:nvPr/>
        </p:nvSpPr>
        <p:spPr>
          <a:xfrm>
            <a:off x="5333464" y="2429351"/>
            <a:ext cx="7940754" cy="615196"/>
          </a:xfrm>
          <a:prstGeom prst="rect">
            <a:avLst/>
          </a:prstGeom>
        </p:spPr>
        <p:txBody>
          <a:bodyPr lIns="0" tIns="0" rIns="0" bIns="0" rtlCol="0" anchor="t">
            <a:spAutoFit/>
          </a:bodyPr>
          <a:lstStyle/>
          <a:p>
            <a:pPr marL="237530" lvl="1" indent="-118765" algn="l">
              <a:lnSpc>
                <a:spcPts val="2520"/>
              </a:lnSpc>
              <a:buFont typeface="Arial"/>
              <a:buChar char="•"/>
            </a:pPr>
            <a:r>
              <a:rPr lang="en-US" sz="1574">
                <a:solidFill>
                  <a:srgbClr val="E5E0DF"/>
                </a:solidFill>
                <a:latin typeface="Barlow Bold"/>
              </a:rPr>
              <a:t>Medium Rectangle (300 x 250 pixels):</a:t>
            </a:r>
            <a:r>
              <a:rPr lang="en-US" sz="1574">
                <a:solidFill>
                  <a:srgbClr val="E5E0DF"/>
                </a:solidFill>
                <a:latin typeface="Barlow"/>
              </a:rPr>
              <a:t> This versatile size appears throughout a webpage, often in sidebars or within content.</a:t>
            </a:r>
          </a:p>
        </p:txBody>
      </p:sp>
      <p:sp>
        <p:nvSpPr>
          <p:cNvPr id="9" name="TextBox 9"/>
          <p:cNvSpPr txBox="1"/>
          <p:nvPr/>
        </p:nvSpPr>
        <p:spPr>
          <a:xfrm>
            <a:off x="5333464" y="3149233"/>
            <a:ext cx="7940754" cy="295215"/>
          </a:xfrm>
          <a:prstGeom prst="rect">
            <a:avLst/>
          </a:prstGeom>
        </p:spPr>
        <p:txBody>
          <a:bodyPr lIns="0" tIns="0" rIns="0" bIns="0" rtlCol="0" anchor="t">
            <a:spAutoFit/>
          </a:bodyPr>
          <a:lstStyle/>
          <a:p>
            <a:pPr marL="237530" lvl="1" indent="-118765" algn="l">
              <a:lnSpc>
                <a:spcPts val="2520"/>
              </a:lnSpc>
              <a:buFont typeface="Arial"/>
              <a:buChar char="•"/>
            </a:pPr>
            <a:r>
              <a:rPr lang="en-US" sz="1574">
                <a:solidFill>
                  <a:srgbClr val="E5E0DF"/>
                </a:solidFill>
                <a:latin typeface="Barlow Bold"/>
              </a:rPr>
              <a:t>Wide Skyscraper (160 x 600 pixels):</a:t>
            </a:r>
            <a:r>
              <a:rPr lang="en-US" sz="1574">
                <a:solidFill>
                  <a:srgbClr val="E5E0DF"/>
                </a:solidFill>
                <a:latin typeface="Barlow"/>
              </a:rPr>
              <a:t> This tall, narrow banner runs along the side of a webpage.</a:t>
            </a:r>
          </a:p>
        </p:txBody>
      </p:sp>
      <p:sp>
        <p:nvSpPr>
          <p:cNvPr id="10" name="TextBox 10"/>
          <p:cNvSpPr txBox="1"/>
          <p:nvPr/>
        </p:nvSpPr>
        <p:spPr>
          <a:xfrm>
            <a:off x="5333464" y="3549134"/>
            <a:ext cx="7940754" cy="615196"/>
          </a:xfrm>
          <a:prstGeom prst="rect">
            <a:avLst/>
          </a:prstGeom>
        </p:spPr>
        <p:txBody>
          <a:bodyPr lIns="0" tIns="0" rIns="0" bIns="0" rtlCol="0" anchor="t">
            <a:spAutoFit/>
          </a:bodyPr>
          <a:lstStyle/>
          <a:p>
            <a:pPr marL="237530" lvl="1" indent="-118765" algn="l">
              <a:lnSpc>
                <a:spcPts val="2520"/>
              </a:lnSpc>
              <a:buFont typeface="Arial"/>
              <a:buChar char="•"/>
            </a:pPr>
            <a:r>
              <a:rPr lang="en-US" sz="1574">
                <a:solidFill>
                  <a:srgbClr val="E5E0DF"/>
                </a:solidFill>
                <a:latin typeface="Barlow Bold"/>
              </a:rPr>
              <a:t>Mobile Leaderboard (320 x 50 pixels):</a:t>
            </a:r>
            <a:r>
              <a:rPr lang="en-US" sz="1574">
                <a:solidFill>
                  <a:srgbClr val="E5E0DF"/>
                </a:solidFill>
                <a:latin typeface="Barlow"/>
              </a:rPr>
              <a:t> This format is specifically designed for smartphones and tablets.</a:t>
            </a:r>
          </a:p>
        </p:txBody>
      </p:sp>
      <p:sp>
        <p:nvSpPr>
          <p:cNvPr id="11" name="TextBox 11"/>
          <p:cNvSpPr txBox="1"/>
          <p:nvPr/>
        </p:nvSpPr>
        <p:spPr>
          <a:xfrm>
            <a:off x="5333464" y="4269016"/>
            <a:ext cx="7940754" cy="615196"/>
          </a:xfrm>
          <a:prstGeom prst="rect">
            <a:avLst/>
          </a:prstGeom>
        </p:spPr>
        <p:txBody>
          <a:bodyPr lIns="0" tIns="0" rIns="0" bIns="0" rtlCol="0" anchor="t">
            <a:spAutoFit/>
          </a:bodyPr>
          <a:lstStyle/>
          <a:p>
            <a:pPr marL="237530" lvl="1" indent="-118765" algn="l">
              <a:lnSpc>
                <a:spcPts val="2520"/>
              </a:lnSpc>
              <a:buFont typeface="Arial"/>
              <a:buChar char="•"/>
            </a:pPr>
            <a:r>
              <a:rPr lang="en-US" sz="1574">
                <a:solidFill>
                  <a:srgbClr val="E5E0DF"/>
                </a:solidFill>
                <a:latin typeface="Barlow Bold"/>
              </a:rPr>
              <a:t>Large Mobile Banner (320 x 100 pixels):</a:t>
            </a:r>
            <a:r>
              <a:rPr lang="en-US" sz="1574">
                <a:solidFill>
                  <a:srgbClr val="E5E0DF"/>
                </a:solidFill>
                <a:latin typeface="Barlow"/>
              </a:rPr>
              <a:t> Another mobile-friendly size that is slightly larger than the Mobile Leaderboard.</a:t>
            </a:r>
          </a:p>
        </p:txBody>
      </p:sp>
      <p:sp>
        <p:nvSpPr>
          <p:cNvPr id="12" name="Freeform 12" descr="preencoded.png"/>
          <p:cNvSpPr/>
          <p:nvPr/>
        </p:nvSpPr>
        <p:spPr>
          <a:xfrm>
            <a:off x="4922192" y="5699671"/>
            <a:ext cx="8443466" cy="4036962"/>
          </a:xfrm>
          <a:custGeom>
            <a:avLst/>
            <a:gdLst/>
            <a:ahLst/>
            <a:cxnLst/>
            <a:rect l="l" t="t" r="r" b="b"/>
            <a:pathLst>
              <a:path w="8443466" h="4036962">
                <a:moveTo>
                  <a:pt x="0" y="0"/>
                </a:moveTo>
                <a:lnTo>
                  <a:pt x="8443467" y="0"/>
                </a:lnTo>
                <a:lnTo>
                  <a:pt x="8443467" y="4036963"/>
                </a:lnTo>
                <a:lnTo>
                  <a:pt x="0" y="4036963"/>
                </a:lnTo>
                <a:lnTo>
                  <a:pt x="0" y="0"/>
                </a:lnTo>
                <a:close/>
              </a:path>
            </a:pathLst>
          </a:custGeom>
          <a:blipFill>
            <a:blip r:embed="rId4"/>
            <a:stretch>
              <a:fillRect t="-45" b="-4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9530"/>
            <a:chOff x="0" y="0"/>
            <a:chExt cx="24384000" cy="13719373"/>
          </a:xfrm>
        </p:grpSpPr>
        <p:sp>
          <p:nvSpPr>
            <p:cNvPr id="4" name="Freeform 4"/>
            <p:cNvSpPr/>
            <p:nvPr/>
          </p:nvSpPr>
          <p:spPr>
            <a:xfrm>
              <a:off x="0" y="0"/>
              <a:ext cx="24384000" cy="13719429"/>
            </a:xfrm>
            <a:custGeom>
              <a:avLst/>
              <a:gdLst/>
              <a:ahLst/>
              <a:cxnLst/>
              <a:rect l="l" t="t" r="r" b="b"/>
              <a:pathLst>
                <a:path w="24384000" h="13719429">
                  <a:moveTo>
                    <a:pt x="0" y="0"/>
                  </a:moveTo>
                  <a:lnTo>
                    <a:pt x="24384000" y="0"/>
                  </a:lnTo>
                  <a:lnTo>
                    <a:pt x="24384000" y="13719429"/>
                  </a:lnTo>
                  <a:lnTo>
                    <a:pt x="0" y="13719429"/>
                  </a:lnTo>
                  <a:close/>
                </a:path>
              </a:pathLst>
            </a:custGeom>
            <a:solidFill>
              <a:srgbClr val="0C0C0C">
                <a:alpha val="74902"/>
              </a:srgbClr>
            </a:solidFill>
          </p:spPr>
        </p:sp>
      </p:grpSp>
      <p:sp>
        <p:nvSpPr>
          <p:cNvPr id="5" name="TextBox 5"/>
          <p:cNvSpPr txBox="1"/>
          <p:nvPr/>
        </p:nvSpPr>
        <p:spPr>
          <a:xfrm>
            <a:off x="4889064" y="592812"/>
            <a:ext cx="4392245" cy="499408"/>
          </a:xfrm>
          <a:prstGeom prst="rect">
            <a:avLst/>
          </a:prstGeom>
        </p:spPr>
        <p:txBody>
          <a:bodyPr lIns="0" tIns="0" rIns="0" bIns="0" rtlCol="0" anchor="t">
            <a:spAutoFit/>
          </a:bodyPr>
          <a:lstStyle/>
          <a:p>
            <a:pPr algn="l">
              <a:lnSpc>
                <a:spcPts val="4502"/>
              </a:lnSpc>
            </a:pPr>
            <a:r>
              <a:rPr lang="en-US" sz="3602">
                <a:solidFill>
                  <a:srgbClr val="FFFFFF"/>
                </a:solidFill>
                <a:latin typeface="Barlow Bold"/>
              </a:rPr>
              <a:t>Question 3</a:t>
            </a:r>
          </a:p>
        </p:txBody>
      </p:sp>
      <p:sp>
        <p:nvSpPr>
          <p:cNvPr id="6" name="TextBox 6"/>
          <p:cNvSpPr txBox="1"/>
          <p:nvPr/>
        </p:nvSpPr>
        <p:spPr>
          <a:xfrm>
            <a:off x="4889064" y="1538169"/>
            <a:ext cx="8509874" cy="294918"/>
          </a:xfrm>
          <a:prstGeom prst="rect">
            <a:avLst/>
          </a:prstGeom>
        </p:spPr>
        <p:txBody>
          <a:bodyPr lIns="0" tIns="0" rIns="0" bIns="0" rtlCol="0" anchor="t">
            <a:spAutoFit/>
          </a:bodyPr>
          <a:lstStyle/>
          <a:p>
            <a:pPr algn="l">
              <a:lnSpc>
                <a:spcPts val="2593"/>
              </a:lnSpc>
            </a:pPr>
            <a:r>
              <a:rPr lang="en-US" sz="1621">
                <a:solidFill>
                  <a:srgbClr val="E5E0DF"/>
                </a:solidFill>
                <a:latin typeface="Barlow"/>
              </a:rPr>
              <a:t>Which publisher spaces (placements) yielded the highest number of displays and clicks?</a:t>
            </a:r>
          </a:p>
        </p:txBody>
      </p:sp>
      <p:sp>
        <p:nvSpPr>
          <p:cNvPr id="7" name="TextBox 7"/>
          <p:cNvSpPr txBox="1"/>
          <p:nvPr/>
        </p:nvSpPr>
        <p:spPr>
          <a:xfrm>
            <a:off x="5218420" y="2098952"/>
            <a:ext cx="8180516" cy="953334"/>
          </a:xfrm>
          <a:prstGeom prst="rect">
            <a:avLst/>
          </a:prstGeom>
        </p:spPr>
        <p:txBody>
          <a:bodyPr lIns="0" tIns="0" rIns="0" bIns="0" rtlCol="0" anchor="t">
            <a:spAutoFit/>
          </a:bodyPr>
          <a:lstStyle/>
          <a:p>
            <a:pPr marL="244505" lvl="1" indent="-122252" algn="l">
              <a:lnSpc>
                <a:spcPts val="2593"/>
              </a:lnSpc>
              <a:buFont typeface="Arial"/>
              <a:buChar char="•"/>
            </a:pPr>
            <a:r>
              <a:rPr lang="en-US" sz="1621">
                <a:solidFill>
                  <a:srgbClr val="E5E0DF"/>
                </a:solidFill>
                <a:latin typeface="Barlow Bold"/>
              </a:rPr>
              <a:t>Visibility:</a:t>
            </a:r>
            <a:r>
              <a:rPr lang="en-US" sz="1621">
                <a:solidFill>
                  <a:srgbClr val="E5E0DF"/>
                </a:solidFill>
                <a:latin typeface="Barlow"/>
              </a:rPr>
              <a:t> Placement "mno" might be more visually prominent than the others. This could be because it's a larger size or it's positioned in a more attention-grabbing location on the webpage.</a:t>
            </a:r>
          </a:p>
        </p:txBody>
      </p:sp>
      <p:sp>
        <p:nvSpPr>
          <p:cNvPr id="8" name="TextBox 8"/>
          <p:cNvSpPr txBox="1"/>
          <p:nvPr/>
        </p:nvSpPr>
        <p:spPr>
          <a:xfrm>
            <a:off x="5218420" y="3168879"/>
            <a:ext cx="8180516" cy="1282541"/>
          </a:xfrm>
          <a:prstGeom prst="rect">
            <a:avLst/>
          </a:prstGeom>
        </p:spPr>
        <p:txBody>
          <a:bodyPr lIns="0" tIns="0" rIns="0" bIns="0" rtlCol="0" anchor="t">
            <a:spAutoFit/>
          </a:bodyPr>
          <a:lstStyle/>
          <a:p>
            <a:pPr marL="244505" lvl="1" indent="-122252" algn="l">
              <a:lnSpc>
                <a:spcPts val="2593"/>
              </a:lnSpc>
              <a:buFont typeface="Arial"/>
              <a:buChar char="•"/>
            </a:pPr>
            <a:r>
              <a:rPr lang="en-US" sz="1621">
                <a:solidFill>
                  <a:srgbClr val="E5E0DF"/>
                </a:solidFill>
                <a:latin typeface="Barlow Bold"/>
              </a:rPr>
              <a:t>Relevance:</a:t>
            </a:r>
            <a:r>
              <a:rPr lang="en-US" sz="1621">
                <a:solidFill>
                  <a:srgbClr val="E5E0DF"/>
                </a:solidFill>
                <a:latin typeface="Barlow"/>
              </a:rPr>
              <a:t> The content surrounding placement "mno" might be more relevant to the ad itself. For instance, if the ad is promoting a new sports car, placement "mno" might be positioned on a webpage about sports cars, whereas placements "abc" and "def" could be on webpages with a different topic.</a:t>
            </a:r>
          </a:p>
        </p:txBody>
      </p:sp>
      <p:sp>
        <p:nvSpPr>
          <p:cNvPr id="9" name="TextBox 9"/>
          <p:cNvSpPr txBox="1"/>
          <p:nvPr/>
        </p:nvSpPr>
        <p:spPr>
          <a:xfrm>
            <a:off x="5218420" y="4568011"/>
            <a:ext cx="8180516" cy="624126"/>
          </a:xfrm>
          <a:prstGeom prst="rect">
            <a:avLst/>
          </a:prstGeom>
        </p:spPr>
        <p:txBody>
          <a:bodyPr lIns="0" tIns="0" rIns="0" bIns="0" rtlCol="0" anchor="t">
            <a:spAutoFit/>
          </a:bodyPr>
          <a:lstStyle/>
          <a:p>
            <a:pPr marL="244505" lvl="1" indent="-122252" algn="l">
              <a:lnSpc>
                <a:spcPts val="2593"/>
              </a:lnSpc>
              <a:buFont typeface="Arial"/>
              <a:buChar char="•"/>
            </a:pPr>
            <a:r>
              <a:rPr lang="en-US" sz="1621">
                <a:solidFill>
                  <a:srgbClr val="E5E0DF"/>
                </a:solidFill>
                <a:latin typeface="Barlow Bold"/>
              </a:rPr>
              <a:t>User behavior:</a:t>
            </a:r>
            <a:r>
              <a:rPr lang="en-US" sz="1621">
                <a:solidFill>
                  <a:srgbClr val="E5E0DF"/>
                </a:solidFill>
                <a:latin typeface="Barlow"/>
              </a:rPr>
              <a:t> The users who frequent the location of placement "mno" might be more likely to click on ads in general.</a:t>
            </a:r>
          </a:p>
        </p:txBody>
      </p:sp>
      <p:sp>
        <p:nvSpPr>
          <p:cNvPr id="10" name="Freeform 10" descr="preencoded.png"/>
          <p:cNvSpPr/>
          <p:nvPr/>
        </p:nvSpPr>
        <p:spPr>
          <a:xfrm>
            <a:off x="4797624" y="5469434"/>
            <a:ext cx="6732240" cy="4253954"/>
          </a:xfrm>
          <a:custGeom>
            <a:avLst/>
            <a:gdLst/>
            <a:ahLst/>
            <a:cxnLst/>
            <a:rect l="l" t="t" r="r" b="b"/>
            <a:pathLst>
              <a:path w="6732240" h="4253954">
                <a:moveTo>
                  <a:pt x="0" y="0"/>
                </a:moveTo>
                <a:lnTo>
                  <a:pt x="6732240" y="0"/>
                </a:lnTo>
                <a:lnTo>
                  <a:pt x="6732240" y="4253953"/>
                </a:lnTo>
                <a:lnTo>
                  <a:pt x="0" y="4253953"/>
                </a:lnTo>
                <a:lnTo>
                  <a:pt x="0" y="0"/>
                </a:lnTo>
                <a:close/>
              </a:path>
            </a:pathLst>
          </a:custGeom>
          <a:blipFill>
            <a:blip r:embed="rId4"/>
            <a:stretch>
              <a:fillRect t="-29" b="-2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3620</Words>
  <Application>Microsoft Office PowerPoint</Application>
  <PresentationFormat>Custom</PresentationFormat>
  <Paragraphs>269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Barlow Bold</vt:lpstr>
      <vt:lpstr>Arial</vt:lpstr>
      <vt:lpstr>Barlow</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Copy-of-Project-Kickoff-Template (2).pptx</dc:title>
  <dc:creator>LENOVO</dc:creator>
  <cp:lastModifiedBy>Ak R</cp:lastModifiedBy>
  <cp:revision>2</cp:revision>
  <dcterms:created xsi:type="dcterms:W3CDTF">2006-08-16T00:00:00Z</dcterms:created>
  <dcterms:modified xsi:type="dcterms:W3CDTF">2024-06-02T05:46:23Z</dcterms:modified>
  <dc:identifier>DAGG9Rg77O8</dc:identifier>
</cp:coreProperties>
</file>